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7" r:id="rId3"/>
    <p:sldId id="272" r:id="rId4"/>
    <p:sldId id="271" r:id="rId5"/>
    <p:sldId id="268" r:id="rId6"/>
    <p:sldId id="284" r:id="rId7"/>
    <p:sldId id="283" r:id="rId8"/>
    <p:sldId id="257" r:id="rId9"/>
    <p:sldId id="281" r:id="rId10"/>
    <p:sldId id="274" r:id="rId11"/>
    <p:sldId id="282" r:id="rId12"/>
    <p:sldId id="277" r:id="rId13"/>
    <p:sldId id="27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McLean (HeartCorps)" initials="RM(" lastIdx="1" clrIdx="0">
    <p:extLst>
      <p:ext uri="{19B8F6BF-5375-455C-9EA6-DF929625EA0E}">
        <p15:presenceInfo xmlns:p15="http://schemas.microsoft.com/office/powerpoint/2012/main" userId="S-1-5-21-2378675533-2251894265-320026418-10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p:cViewPr varScale="1">
        <p:scale>
          <a:sx n="119" d="100"/>
          <a:sy n="119" d="100"/>
        </p:scale>
        <p:origin x="619" y="67"/>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28T14:42:29.542" idx="1">
    <p:pos x="10" y="10"/>
    <p:text>Source: State Center for Health Statistics, North Carolina</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8/25/2023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8/25/2023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Images</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2</a:t>
            </a:fld>
            <a:endParaRPr lang="en-US"/>
          </a:p>
        </p:txBody>
      </p:sp>
    </p:spTree>
    <p:extLst>
      <p:ext uri="{BB962C8B-B14F-4D97-AF65-F5344CB8AC3E}">
        <p14:creationId xmlns:p14="http://schemas.microsoft.com/office/powerpoint/2010/main" val="237650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State Center for Health Statistics, North Carolina</a:t>
            </a:r>
          </a:p>
        </p:txBody>
      </p:sp>
      <p:sp>
        <p:nvSpPr>
          <p:cNvPr id="4" name="Slide Number Placeholder 3"/>
          <p:cNvSpPr>
            <a:spLocks noGrp="1"/>
          </p:cNvSpPr>
          <p:nvPr>
            <p:ph type="sldNum" sz="quarter" idx="5"/>
          </p:nvPr>
        </p:nvSpPr>
        <p:spPr/>
        <p:txBody>
          <a:bodyPr/>
          <a:lstStyle/>
          <a:p>
            <a:fld id="{9555D449-B875-4B8D-8E66-224D27E54C9A}" type="slidenum">
              <a:rPr lang="en-US" smtClean="0"/>
              <a:t>6</a:t>
            </a:fld>
            <a:endParaRPr lang="en-US"/>
          </a:p>
        </p:txBody>
      </p:sp>
    </p:spTree>
    <p:extLst>
      <p:ext uri="{BB962C8B-B14F-4D97-AF65-F5344CB8AC3E}">
        <p14:creationId xmlns:p14="http://schemas.microsoft.com/office/powerpoint/2010/main" val="161988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https://www.robesonian.com/news/238596/psrc-turns-dirt-for-career-and-technology-education-center</a:t>
            </a:r>
          </a:p>
        </p:txBody>
      </p:sp>
      <p:sp>
        <p:nvSpPr>
          <p:cNvPr id="4" name="Slide Number Placeholder 3"/>
          <p:cNvSpPr>
            <a:spLocks noGrp="1"/>
          </p:cNvSpPr>
          <p:nvPr>
            <p:ph type="sldNum" sz="quarter" idx="5"/>
          </p:nvPr>
        </p:nvSpPr>
        <p:spPr/>
        <p:txBody>
          <a:bodyPr/>
          <a:lstStyle/>
          <a:p>
            <a:fld id="{9555D449-B875-4B8D-8E66-224D27E54C9A}" type="slidenum">
              <a:rPr lang="en-US" smtClean="0"/>
              <a:t>13</a:t>
            </a:fld>
            <a:endParaRPr lang="en-US"/>
          </a:p>
        </p:txBody>
      </p:sp>
    </p:spTree>
    <p:extLst>
      <p:ext uri="{BB962C8B-B14F-4D97-AF65-F5344CB8AC3E}">
        <p14:creationId xmlns:p14="http://schemas.microsoft.com/office/powerpoint/2010/main" val="1778284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8/25/2023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8/25/2023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8/25/2023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8/25/2023</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8/25/2023</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8/25/2023</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8/25/2023</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8/25/2023</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dhhs.gov/news/press-releases/2021/12/16/ncdhhs-local-partners-use-new-mobile-units-support-and-treat-those-substance-use-disord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icserver.org/highway-signs2/m/manufacturing.html"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www.collectedny.org/careerposts/introducing-the-cuny-careerkit-in-manufacturing/" TargetMode="External"/><Relationship Id="rId5" Type="http://schemas.openxmlformats.org/officeDocument/2006/relationships/image" Target="../media/image12.jpg"/><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ensus.gov/quickfacts/fact/table/robesoncountynorthcarolina/PST045221#qf-headnote-b" TargetMode="External"/><Relationship Id="rId2" Type="http://schemas.openxmlformats.org/officeDocument/2006/relationships/hyperlink" Target="https://www.census.gov/quickfacts/fact/table/robesoncountynorthcarolina/PST045221#qf-headnote-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ountyhealthranking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2022 State of the County Health Report</a:t>
            </a:r>
          </a:p>
        </p:txBody>
      </p:sp>
      <p:sp>
        <p:nvSpPr>
          <p:cNvPr id="3" name="Subtitle 2"/>
          <p:cNvSpPr>
            <a:spLocks noGrp="1"/>
          </p:cNvSpPr>
          <p:nvPr>
            <p:ph type="subTitle" idx="1"/>
          </p:nvPr>
        </p:nvSpPr>
        <p:spPr/>
        <p:txBody>
          <a:bodyPr>
            <a:normAutofit/>
          </a:bodyPr>
          <a:lstStyle/>
          <a:p>
            <a:r>
              <a:rPr lang="en-US" sz="1600" dirty="0"/>
              <a:t>Robeson County Health department</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2906-3C43-4868-8C61-28B1112FE4C3}"/>
              </a:ext>
            </a:extLst>
          </p:cNvPr>
          <p:cNvSpPr>
            <a:spLocks noGrp="1"/>
          </p:cNvSpPr>
          <p:nvPr>
            <p:ph type="title"/>
          </p:nvPr>
        </p:nvSpPr>
        <p:spPr>
          <a:xfrm>
            <a:off x="1066800" y="99220"/>
            <a:ext cx="10058400" cy="1325563"/>
          </a:xfrm>
        </p:spPr>
        <p:txBody>
          <a:bodyPr/>
          <a:lstStyle/>
          <a:p>
            <a:r>
              <a:rPr lang="en-US" dirty="0"/>
              <a:t>New, Paused &amp; Emerging Public Health Issues</a:t>
            </a:r>
          </a:p>
        </p:txBody>
      </p:sp>
      <p:sp>
        <p:nvSpPr>
          <p:cNvPr id="3" name="Content Placeholder 2">
            <a:extLst>
              <a:ext uri="{FF2B5EF4-FFF2-40B4-BE49-F238E27FC236}">
                <a16:creationId xmlns:a16="http://schemas.microsoft.com/office/drawing/2014/main" id="{E22FF5A6-E045-45AA-843E-A13E444D33B8}"/>
              </a:ext>
            </a:extLst>
          </p:cNvPr>
          <p:cNvSpPr>
            <a:spLocks noGrp="1"/>
          </p:cNvSpPr>
          <p:nvPr>
            <p:ph idx="1"/>
          </p:nvPr>
        </p:nvSpPr>
        <p:spPr>
          <a:xfrm>
            <a:off x="0" y="1828799"/>
            <a:ext cx="12268200" cy="5029201"/>
          </a:xfrm>
        </p:spPr>
        <p:txBody>
          <a:bodyPr>
            <a:normAutofit fontScale="92500" lnSpcReduction="20000"/>
          </a:bodyPr>
          <a:lstStyle/>
          <a:p>
            <a:r>
              <a:rPr lang="en-US" sz="1800" dirty="0">
                <a:latin typeface="Times New Roman" panose="02020603050405020304" pitchFamily="18" charset="0"/>
                <a:cs typeface="Times New Roman" panose="02020603050405020304" pitchFamily="18" charset="0"/>
              </a:rPr>
              <a:t>Even though Robeson County is a small, rural county, it has not been exempt from vaping related incidents among youth. Electronic cigarettes (e-cigarettes) are battery-powered devices that contain an aerosol that is inhaled. The aerosol usually contains nicotine, artificial flavorings or other chemicals, and they resemble cigarettes, cigars, pipes, pens or long USB flash drives. Vaping is the act of inhaling a vaporized liquid that is produced by an electronic device such as an e-cigarette. </a:t>
            </a:r>
            <a:endParaRPr lang="en-US" sz="1800" b="1" dirty="0">
              <a:solidFill>
                <a:srgbClr val="000000"/>
              </a:solidFill>
              <a:latin typeface="Times New Roman" panose="02020603050405020304" pitchFamily="18" charset="0"/>
              <a:cs typeface="Times New Roman" panose="02020603050405020304" pitchFamily="18" charset="0"/>
            </a:endParaRPr>
          </a:p>
          <a:p>
            <a:r>
              <a:rPr lang="en-US" sz="1800" dirty="0">
                <a:solidFill>
                  <a:srgbClr val="000000"/>
                </a:solidFill>
                <a:latin typeface="Times New Roman" panose="02020603050405020304" pitchFamily="18" charset="0"/>
              </a:rPr>
              <a:t> The latest data show that more than 1 in 4 high school students are using e-cigarettes (compared to approximately 1 in 10 just two years ago). More than 5 million high school students are now using e-cigarettes. illness have been reported among e-cigarette users in virtually every state, resulting in several deaths.</a:t>
            </a:r>
          </a:p>
          <a:p>
            <a:r>
              <a:rPr lang="en-US" sz="1800" dirty="0">
                <a:solidFill>
                  <a:srgbClr val="000000"/>
                </a:solidFill>
                <a:latin typeface="Times New Roman" panose="02020603050405020304" pitchFamily="18" charset="0"/>
              </a:rPr>
              <a:t>The Stanford Reach Lab is excited to launch their new vaping prevention curriculum, You and Me, Together Vape-Free. Participating schools could receive $2,000 over the course of 3 years while educators who are teaching the curriculum $200 over the course of 2 years and students taking the surveys: $10 gift card for each survey. </a:t>
            </a:r>
          </a:p>
          <a:p>
            <a:r>
              <a:rPr lang="en-US" sz="1800" dirty="0">
                <a:latin typeface="Times New Roman" panose="02020603050405020304" pitchFamily="18" charset="0"/>
                <a:cs typeface="Times New Roman" panose="02020603050405020304" pitchFamily="18" charset="0"/>
              </a:rPr>
              <a:t>The LEAD program works to divert people suffering with substance use disorders to rehab programs instead of jail cells continues through a partnership between the Robeson County Sheriff’s Office and District Attorney’s Office. LEAD allows law enforcement officers to redirect low-level offenders to community-based programs and services.  Offenders in this program are evaluated and receive treatment for substance use disorders followed by placement into rehabilitative housing and job placement or training.</a:t>
            </a:r>
          </a:p>
          <a:p>
            <a:r>
              <a:rPr lang="en-US" sz="1800" dirty="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hlinkClick r:id="rId2"/>
              </a:rPr>
              <a:t>purchase of six mobile health unit </a:t>
            </a:r>
            <a:r>
              <a:rPr lang="en-US" sz="1800" dirty="0">
                <a:latin typeface="Times New Roman" panose="02020603050405020304" pitchFamily="18" charset="0"/>
                <a:cs typeface="Times New Roman" panose="02020603050405020304" pitchFamily="18" charset="0"/>
              </a:rPr>
              <a:t>buses was made possible by $2.5 million in federal Substance Abuse and Mental Health Services Administration funding. The units will be staffed with personnel from the following providers: ATS of North Carolina, Stephens Outreach Center, Waynesboro Family Clinic, and Holt Assessment Services.  The hope is that the health units are a “big part of the solution” when it comes to addressing and treating substance use disorders.</a:t>
            </a:r>
          </a:p>
          <a:p>
            <a:r>
              <a:rPr lang="en-US" sz="1800" dirty="0">
                <a:solidFill>
                  <a:srgbClr val="000000"/>
                </a:solidFill>
                <a:latin typeface="Times New Roman" panose="02020603050405020304" pitchFamily="18" charset="0"/>
              </a:rPr>
              <a:t>Presently Too Good for Drugs has been paused.  </a:t>
            </a:r>
            <a:r>
              <a:rPr lang="en-US" sz="1800" dirty="0">
                <a:latin typeface="Times New Roman" panose="02020603050405020304" pitchFamily="18" charset="0"/>
                <a:cs typeface="Times New Roman" panose="02020603050405020304" pitchFamily="18" charset="0"/>
              </a:rPr>
              <a:t>Too Good for Drugs an evidence based prevention program that helps to prevent use of opioids and other substances in multiple populations.</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solidFill>
                <a:srgbClr val="000000"/>
              </a:solidFill>
              <a:latin typeface="Times New Roman" panose="02020603050405020304" pitchFamily="18" charset="0"/>
              <a:cs typeface="Times New Roman" panose="02020603050405020304" pitchFamily="18" charset="0"/>
            </a:endParaRPr>
          </a:p>
          <a:p>
            <a:endParaRPr lang="en-US" sz="1600" dirty="0"/>
          </a:p>
          <a:p>
            <a:endParaRPr lang="en-US" dirty="0"/>
          </a:p>
        </p:txBody>
      </p:sp>
    </p:spTree>
    <p:extLst>
      <p:ext uri="{BB962C8B-B14F-4D97-AF65-F5344CB8AC3E}">
        <p14:creationId xmlns:p14="http://schemas.microsoft.com/office/powerpoint/2010/main" val="282591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1C4E-FB3E-43E7-B031-C2830EC0BCB7}"/>
              </a:ext>
            </a:extLst>
          </p:cNvPr>
          <p:cNvSpPr>
            <a:spLocks noGrp="1"/>
          </p:cNvSpPr>
          <p:nvPr>
            <p:ph type="title"/>
          </p:nvPr>
        </p:nvSpPr>
        <p:spPr/>
        <p:txBody>
          <a:bodyPr/>
          <a:lstStyle/>
          <a:p>
            <a:r>
              <a:rPr lang="en-US" dirty="0"/>
              <a:t>New, Paused &amp; Emerging Public Health Issues</a:t>
            </a:r>
          </a:p>
        </p:txBody>
      </p:sp>
      <p:sp>
        <p:nvSpPr>
          <p:cNvPr id="3" name="Content Placeholder 2">
            <a:extLst>
              <a:ext uri="{FF2B5EF4-FFF2-40B4-BE49-F238E27FC236}">
                <a16:creationId xmlns:a16="http://schemas.microsoft.com/office/drawing/2014/main" id="{28A727BB-7F7F-4B16-9566-EE35CF5C0CD8}"/>
              </a:ext>
            </a:extLst>
          </p:cNvPr>
          <p:cNvSpPr>
            <a:spLocks noGrp="1"/>
          </p:cNvSpPr>
          <p:nvPr>
            <p:ph idx="1"/>
          </p:nvPr>
        </p:nvSpPr>
        <p:spPr/>
        <p:txBody>
          <a:bodyPr>
            <a:normAutofit fontScale="70000" lnSpcReduction="20000"/>
          </a:bodyPr>
          <a:lstStyle/>
          <a:p>
            <a:r>
              <a:rPr lang="en-US" sz="2300" dirty="0">
                <a:latin typeface="Times New Roman" panose="02020603050405020304" pitchFamily="18" charset="0"/>
                <a:cs typeface="Times New Roman" panose="02020603050405020304" pitchFamily="18" charset="0"/>
              </a:rPr>
              <a:t>Outbreaks can happen in areas where people may be unvaccinated or under-vaccinated, including the United States. Right now, measles outbreaks are occurring in every region of the world. Measles can enter the United States through infected travelers entering or travelling through to the U.S. as well as through infected U.S. travelers returning from other countries.</a:t>
            </a:r>
          </a:p>
          <a:p>
            <a:r>
              <a:rPr lang="en-US" sz="2300" dirty="0">
                <a:latin typeface="Times New Roman" panose="02020603050405020304" pitchFamily="18" charset="0"/>
                <a:cs typeface="Times New Roman" panose="02020603050405020304" pitchFamily="18" charset="0"/>
              </a:rPr>
              <a:t>Over 61 million doses of measles-containing vaccine were postponed or missed due to COVID-19 related delays in supplementary immunization activities. This increases the risk of bigger outbreaks around the world, including the United States.</a:t>
            </a:r>
          </a:p>
          <a:p>
            <a:pPr fontAlgn="base"/>
            <a:r>
              <a:rPr lang="en-US" sz="2300" dirty="0">
                <a:latin typeface="Times New Roman" panose="02020603050405020304" pitchFamily="18" charset="0"/>
                <a:cs typeface="Times New Roman" panose="02020603050405020304" pitchFamily="18" charset="0"/>
              </a:rPr>
              <a:t>The community level of Covid-19 in Robeson County is </a:t>
            </a:r>
            <a:r>
              <a:rPr lang="en-US" sz="2300" b="1" dirty="0">
                <a:latin typeface="Times New Roman" panose="02020603050405020304" pitchFamily="18" charset="0"/>
                <a:cs typeface="Times New Roman" panose="02020603050405020304" pitchFamily="18" charset="0"/>
              </a:rPr>
              <a:t>low</a:t>
            </a:r>
            <a:r>
              <a:rPr lang="en-US" sz="2300" dirty="0">
                <a:latin typeface="Times New Roman" panose="02020603050405020304" pitchFamily="18" charset="0"/>
                <a:cs typeface="Times New Roman" panose="02020603050405020304" pitchFamily="18" charset="0"/>
              </a:rPr>
              <a:t> based on cases and hospitalizations, according to the most recent update from the C.D.C. on Feb. 23.</a:t>
            </a:r>
          </a:p>
          <a:p>
            <a:pPr fontAlgn="base"/>
            <a:r>
              <a:rPr lang="en-US" sz="2300" dirty="0">
                <a:latin typeface="Times New Roman" panose="02020603050405020304" pitchFamily="18" charset="0"/>
                <a:cs typeface="Times New Roman" panose="02020603050405020304" pitchFamily="18" charset="0"/>
              </a:rPr>
              <a:t>The numbers of</a:t>
            </a:r>
            <a:r>
              <a:rPr lang="en-US" sz="2300" b="1" dirty="0">
                <a:latin typeface="Times New Roman" panose="02020603050405020304" pitchFamily="18" charset="0"/>
                <a:cs typeface="Times New Roman" panose="02020603050405020304" pitchFamily="18" charset="0"/>
              </a:rPr>
              <a:t> hospitalized </a:t>
            </a:r>
            <a:r>
              <a:rPr lang="en-US" sz="2300" b="1" dirty="0" err="1">
                <a:latin typeface="Times New Roman" panose="02020603050405020304" pitchFamily="18" charset="0"/>
                <a:cs typeface="Times New Roman" panose="02020603050405020304" pitchFamily="18" charset="0"/>
              </a:rPr>
              <a:t>Covid</a:t>
            </a:r>
            <a:r>
              <a:rPr lang="en-US" sz="2300" b="1" dirty="0">
                <a:latin typeface="Times New Roman" panose="02020603050405020304" pitchFamily="18" charset="0"/>
                <a:cs typeface="Times New Roman" panose="02020603050405020304" pitchFamily="18" charset="0"/>
              </a:rPr>
              <a:t> patients</a:t>
            </a:r>
            <a:r>
              <a:rPr lang="en-US" sz="2300" dirty="0">
                <a:latin typeface="Times New Roman" panose="02020603050405020304" pitchFamily="18" charset="0"/>
                <a:cs typeface="Times New Roman" panose="02020603050405020304" pitchFamily="18" charset="0"/>
              </a:rPr>
              <a:t> and </a:t>
            </a:r>
            <a:r>
              <a:rPr lang="en-US" sz="2300" b="1" dirty="0">
                <a:latin typeface="Times New Roman" panose="02020603050405020304" pitchFamily="18" charset="0"/>
                <a:cs typeface="Times New Roman" panose="02020603050405020304" pitchFamily="18" charset="0"/>
              </a:rPr>
              <a:t>deaths</a:t>
            </a:r>
            <a:r>
              <a:rPr lang="en-US" sz="2300" dirty="0">
                <a:latin typeface="Times New Roman" panose="02020603050405020304" pitchFamily="18" charset="0"/>
                <a:cs typeface="Times New Roman" panose="02020603050405020304" pitchFamily="18" charset="0"/>
              </a:rPr>
              <a:t> in the Robeson County area have remained at about the same level.</a:t>
            </a:r>
          </a:p>
          <a:p>
            <a:pPr fontAlgn="base"/>
            <a:r>
              <a:rPr lang="en-US" sz="2300" dirty="0">
                <a:latin typeface="Times New Roman" panose="02020603050405020304" pitchFamily="18" charset="0"/>
                <a:cs typeface="Times New Roman" panose="02020603050405020304" pitchFamily="18" charset="0"/>
              </a:rPr>
              <a:t>The </a:t>
            </a:r>
            <a:r>
              <a:rPr lang="en-US" sz="2300" b="1" dirty="0">
                <a:latin typeface="Times New Roman" panose="02020603050405020304" pitchFamily="18" charset="0"/>
                <a:cs typeface="Times New Roman" panose="02020603050405020304" pitchFamily="18" charset="0"/>
              </a:rPr>
              <a:t>test positivity rate</a:t>
            </a:r>
            <a:r>
              <a:rPr lang="en-US" sz="2300" dirty="0">
                <a:latin typeface="Times New Roman" panose="02020603050405020304" pitchFamily="18" charset="0"/>
                <a:cs typeface="Times New Roman" panose="02020603050405020304" pitchFamily="18" charset="0"/>
              </a:rPr>
              <a:t> in Robeson County is high.</a:t>
            </a:r>
          </a:p>
          <a:p>
            <a:pPr fontAlgn="base"/>
            <a:r>
              <a:rPr lang="en-US" sz="2300" dirty="0">
                <a:latin typeface="Times New Roman" panose="02020603050405020304" pitchFamily="18" charset="0"/>
                <a:cs typeface="Times New Roman" panose="02020603050405020304" pitchFamily="18" charset="0"/>
              </a:rPr>
              <a:t>An average of </a:t>
            </a:r>
            <a:r>
              <a:rPr lang="en-US" sz="2300" b="1" dirty="0">
                <a:latin typeface="Times New Roman" panose="02020603050405020304" pitchFamily="18" charset="0"/>
                <a:cs typeface="Times New Roman" panose="02020603050405020304" pitchFamily="18" charset="0"/>
              </a:rPr>
              <a:t>21 cases per day</a:t>
            </a:r>
            <a:r>
              <a:rPr lang="en-US" sz="2300" dirty="0">
                <a:latin typeface="Times New Roman" panose="02020603050405020304" pitchFamily="18" charset="0"/>
                <a:cs typeface="Times New Roman" panose="02020603050405020304" pitchFamily="18" charset="0"/>
              </a:rPr>
              <a:t> were reported in Robeson County, </a:t>
            </a:r>
            <a:r>
              <a:rPr lang="en-US" sz="2300" b="1" dirty="0">
                <a:latin typeface="Times New Roman" panose="02020603050405020304" pitchFamily="18" charset="0"/>
                <a:cs typeface="Times New Roman" panose="02020603050405020304" pitchFamily="18" charset="0"/>
              </a:rPr>
              <a:t>about the same</a:t>
            </a:r>
            <a:r>
              <a:rPr lang="en-US" sz="2300" dirty="0">
                <a:latin typeface="Times New Roman" panose="02020603050405020304" pitchFamily="18" charset="0"/>
                <a:cs typeface="Times New Roman" panose="02020603050405020304" pitchFamily="18" charset="0"/>
              </a:rPr>
              <a:t> as the average two weeks ago. Since the beginning of the pandemic, a total of </a:t>
            </a:r>
            <a:r>
              <a:rPr lang="en-US" sz="2300" b="1" dirty="0">
                <a:latin typeface="Times New Roman" panose="02020603050405020304" pitchFamily="18" charset="0"/>
                <a:cs typeface="Times New Roman" panose="02020603050405020304" pitchFamily="18" charset="0"/>
              </a:rPr>
              <a:t>52,008 cases have been reported</a:t>
            </a:r>
            <a:r>
              <a:rPr lang="en-US" sz="2300" dirty="0">
                <a:latin typeface="Times New Roman" panose="02020603050405020304" pitchFamily="18" charset="0"/>
                <a:cs typeface="Times New Roman" panose="02020603050405020304" pitchFamily="18" charset="0"/>
              </a:rPr>
              <a:t>.</a:t>
            </a:r>
          </a:p>
          <a:p>
            <a:pPr fontAlgn="base"/>
            <a:r>
              <a:rPr lang="en-US" sz="2300" dirty="0">
                <a:latin typeface="Times New Roman" panose="02020603050405020304" pitchFamily="18" charset="0"/>
                <a:cs typeface="Times New Roman" panose="02020603050405020304" pitchFamily="18" charset="0"/>
              </a:rPr>
              <a:t>Since the beginning of the pandemic, at least </a:t>
            </a:r>
            <a:r>
              <a:rPr lang="en-US" sz="2300" b="1" dirty="0">
                <a:latin typeface="Times New Roman" panose="02020603050405020304" pitchFamily="18" charset="0"/>
                <a:cs typeface="Times New Roman" panose="02020603050405020304" pitchFamily="18" charset="0"/>
              </a:rPr>
              <a:t>1 in 216</a:t>
            </a:r>
            <a:r>
              <a:rPr lang="en-US" sz="2300" dirty="0">
                <a:latin typeface="Times New Roman" panose="02020603050405020304" pitchFamily="18" charset="0"/>
                <a:cs typeface="Times New Roman" panose="02020603050405020304" pitchFamily="18" charset="0"/>
              </a:rPr>
              <a:t> residents have died of Covid-19, a total of </a:t>
            </a:r>
            <a:r>
              <a:rPr lang="en-US" sz="2300" b="1" dirty="0">
                <a:latin typeface="Times New Roman" panose="02020603050405020304" pitchFamily="18" charset="0"/>
                <a:cs typeface="Times New Roman" panose="02020603050405020304" pitchFamily="18" charset="0"/>
              </a:rPr>
              <a:t>605 reported deaths</a:t>
            </a:r>
            <a:r>
              <a:rPr lang="en-US" sz="2300" dirty="0">
                <a:latin typeface="Times New Roman" panose="02020603050405020304" pitchFamily="18" charset="0"/>
                <a:cs typeface="Times New Roman" panose="02020603050405020304" pitchFamily="18" charset="0"/>
              </a:rPr>
              <a:t>.</a:t>
            </a:r>
          </a:p>
          <a:p>
            <a:pPr marL="0" indent="0" fontAlgn="base">
              <a:buNone/>
            </a:pPr>
            <a:endParaRPr lang="en-US" sz="2300" b="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89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F68E-61F3-4DB5-959E-6A2B5B9D9F8F}"/>
              </a:ext>
            </a:extLst>
          </p:cNvPr>
          <p:cNvSpPr>
            <a:spLocks noGrp="1"/>
          </p:cNvSpPr>
          <p:nvPr>
            <p:ph type="title"/>
          </p:nvPr>
        </p:nvSpPr>
        <p:spPr/>
        <p:txBody>
          <a:bodyPr/>
          <a:lstStyle/>
          <a:p>
            <a:r>
              <a:rPr lang="en-US" dirty="0"/>
              <a:t>New, Paused &amp; Emerging Public Health Issues</a:t>
            </a:r>
          </a:p>
        </p:txBody>
      </p:sp>
      <p:sp>
        <p:nvSpPr>
          <p:cNvPr id="3" name="Content Placeholder 2">
            <a:extLst>
              <a:ext uri="{FF2B5EF4-FFF2-40B4-BE49-F238E27FC236}">
                <a16:creationId xmlns:a16="http://schemas.microsoft.com/office/drawing/2014/main" id="{293C3E37-F0D0-4B20-B5EA-3EF4EB5BAF45}"/>
              </a:ext>
            </a:extLst>
          </p:cNvPr>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During the first post pandemic meeting of the Robeson County Committee of 100, Robeson County Economic Development Director Channing Jones pointed to a list of more than a dozen projects promising about 1,000 new jobs in greater Robeson County.</a:t>
            </a:r>
          </a:p>
          <a:p>
            <a:endParaRPr lang="en-US" dirty="0"/>
          </a:p>
        </p:txBody>
      </p:sp>
      <p:pic>
        <p:nvPicPr>
          <p:cNvPr id="5" name="Picture 4">
            <a:extLst>
              <a:ext uri="{FF2B5EF4-FFF2-40B4-BE49-F238E27FC236}">
                <a16:creationId xmlns:a16="http://schemas.microsoft.com/office/drawing/2014/main" id="{F82D74B1-4D61-40EB-8DD2-87AECFA99F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3426" y="3198951"/>
            <a:ext cx="5488574" cy="3659049"/>
          </a:xfrm>
          <a:prstGeom prst="rect">
            <a:avLst/>
          </a:prstGeom>
        </p:spPr>
      </p:pic>
      <p:sp>
        <p:nvSpPr>
          <p:cNvPr id="6" name="TextBox 5">
            <a:extLst>
              <a:ext uri="{FF2B5EF4-FFF2-40B4-BE49-F238E27FC236}">
                <a16:creationId xmlns:a16="http://schemas.microsoft.com/office/drawing/2014/main" id="{D744ED1D-F666-474F-8141-CF8C0F64806D}"/>
              </a:ext>
            </a:extLst>
          </p:cNvPr>
          <p:cNvSpPr txBox="1"/>
          <p:nvPr/>
        </p:nvSpPr>
        <p:spPr>
          <a:xfrm>
            <a:off x="4755952" y="6955013"/>
            <a:ext cx="4171450" cy="230832"/>
          </a:xfrm>
          <a:prstGeom prst="rect">
            <a:avLst/>
          </a:prstGeom>
          <a:noFill/>
        </p:spPr>
        <p:txBody>
          <a:bodyPr wrap="square" rtlCol="0">
            <a:spAutoFit/>
          </a:bodyPr>
          <a:lstStyle/>
          <a:p>
            <a:r>
              <a:rPr lang="en-US" sz="900">
                <a:hlinkClick r:id="rId3" tooltip="https://www.picserver.org/highway-signs2/m/manufacturing.html"/>
              </a:rPr>
              <a:t>This Photo</a:t>
            </a:r>
            <a:r>
              <a:rPr lang="en-US" sz="900"/>
              <a:t> by Unknown Author is licensed under </a:t>
            </a:r>
            <a:r>
              <a:rPr lang="en-US" sz="900">
                <a:hlinkClick r:id="rId4" tooltip="https://creativecommons.org/licenses/by-sa/3.0/"/>
              </a:rPr>
              <a:t>CC BY-SA</a:t>
            </a:r>
            <a:endParaRPr lang="en-US" sz="900"/>
          </a:p>
        </p:txBody>
      </p:sp>
      <p:pic>
        <p:nvPicPr>
          <p:cNvPr id="8" name="Picture 7">
            <a:extLst>
              <a:ext uri="{FF2B5EF4-FFF2-40B4-BE49-F238E27FC236}">
                <a16:creationId xmlns:a16="http://schemas.microsoft.com/office/drawing/2014/main" id="{284BD69C-57EA-46C3-A457-D6F901957F8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1119394" flipV="1">
            <a:off x="1193105" y="3733934"/>
            <a:ext cx="4388048" cy="2926828"/>
          </a:xfrm>
          <a:prstGeom prst="rect">
            <a:avLst/>
          </a:prstGeom>
        </p:spPr>
      </p:pic>
      <p:sp>
        <p:nvSpPr>
          <p:cNvPr id="9" name="TextBox 8">
            <a:extLst>
              <a:ext uri="{FF2B5EF4-FFF2-40B4-BE49-F238E27FC236}">
                <a16:creationId xmlns:a16="http://schemas.microsoft.com/office/drawing/2014/main" id="{676FE4C1-46C6-45D4-AC22-5A61DF542B81}"/>
              </a:ext>
            </a:extLst>
          </p:cNvPr>
          <p:cNvSpPr txBox="1"/>
          <p:nvPr/>
        </p:nvSpPr>
        <p:spPr>
          <a:xfrm rot="11119394" flipV="1">
            <a:off x="1193105" y="4113860"/>
            <a:ext cx="4388048" cy="230832"/>
          </a:xfrm>
          <a:prstGeom prst="rect">
            <a:avLst/>
          </a:prstGeom>
          <a:noFill/>
        </p:spPr>
        <p:txBody>
          <a:bodyPr wrap="square" rtlCol="0">
            <a:spAutoFit/>
          </a:bodyPr>
          <a:lstStyle/>
          <a:p>
            <a:r>
              <a:rPr lang="en-US" sz="900">
                <a:hlinkClick r:id="rId6" tooltip="http://www.collectedny.org/careerposts/introducing-the-cuny-careerkit-in-manufacturing/"/>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16079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0254-5688-4063-8262-58E56ADAF298}"/>
              </a:ext>
            </a:extLst>
          </p:cNvPr>
          <p:cNvSpPr>
            <a:spLocks noGrp="1"/>
          </p:cNvSpPr>
          <p:nvPr>
            <p:ph type="title"/>
          </p:nvPr>
        </p:nvSpPr>
        <p:spPr/>
        <p:txBody>
          <a:bodyPr/>
          <a:lstStyle/>
          <a:p>
            <a:r>
              <a:rPr lang="en-US" dirty="0"/>
              <a:t>New, Paused &amp; Emerging Public Health Issues		</a:t>
            </a:r>
          </a:p>
        </p:txBody>
      </p:sp>
      <p:sp>
        <p:nvSpPr>
          <p:cNvPr id="3" name="Content Placeholder 2">
            <a:extLst>
              <a:ext uri="{FF2B5EF4-FFF2-40B4-BE49-F238E27FC236}">
                <a16:creationId xmlns:a16="http://schemas.microsoft.com/office/drawing/2014/main" id="{1AE1404B-BF8A-45DE-9363-22A7AC0F09C5}"/>
              </a:ext>
            </a:extLst>
          </p:cNvPr>
          <p:cNvSpPr>
            <a:spLocks noGrp="1"/>
          </p:cNvSpPr>
          <p:nvPr>
            <p:ph idx="1"/>
          </p:nvPr>
        </p:nvSpPr>
        <p:spPr/>
        <p:txBody>
          <a:bodyPr>
            <a:normAutofit/>
          </a:bodyPr>
          <a:lstStyle/>
          <a:p>
            <a:r>
              <a:rPr lang="en-US" sz="1800" b="1" dirty="0">
                <a:latin typeface="Times New Roman" panose="02020603050405020304" pitchFamily="18" charset="0"/>
                <a:cs typeface="Times New Roman" panose="02020603050405020304" pitchFamily="18" charset="0"/>
              </a:rPr>
              <a:t>Robeson County Career and Technology Education Center</a:t>
            </a:r>
          </a:p>
          <a:p>
            <a:r>
              <a:rPr lang="en-US" sz="1800" dirty="0">
                <a:latin typeface="Times New Roman" panose="02020603050405020304" pitchFamily="18" charset="0"/>
                <a:cs typeface="Times New Roman" panose="02020603050405020304" pitchFamily="18" charset="0"/>
              </a:rPr>
              <a:t>Ground was broken Thursday for the historic Robeson County Career and Technology Education Center and Planetarium that will provide innovative technologies and programs for students in the Public Schools of Robeson County. </a:t>
            </a:r>
          </a:p>
          <a:p>
            <a:r>
              <a:rPr lang="en-US" sz="1800" dirty="0">
                <a:latin typeface="Times New Roman" panose="02020603050405020304" pitchFamily="18" charset="0"/>
                <a:cs typeface="Times New Roman" panose="02020603050405020304" pitchFamily="18" charset="0"/>
              </a:rPr>
              <a:t>Robeson County Economic Development Director Channing Jones said the center will have a positive and direct economic impact on Robeson County residents.</a:t>
            </a:r>
          </a:p>
          <a:p>
            <a:pPr marL="0" indent="0">
              <a:buNone/>
            </a:pPr>
            <a:r>
              <a:rPr lang="en-US" sz="1800" dirty="0">
                <a:latin typeface="Times New Roman" panose="02020603050405020304" pitchFamily="18" charset="0"/>
                <a:cs typeface="Times New Roman" panose="02020603050405020304" pitchFamily="18" charset="0"/>
              </a:rPr>
              <a:t>“Our nation’s primary driver for economic development is developing a skilled workforce. Establishing a technology high school in Robeson County is critically important to prepare our next generation of highly trained individuals,” Jones said.</a:t>
            </a:r>
          </a:p>
          <a:p>
            <a:pPr marL="0" indent="0" algn="ctr">
              <a:buNone/>
            </a:pPr>
            <a:r>
              <a:rPr lang="en-US" sz="1800" dirty="0">
                <a:latin typeface="Times New Roman" panose="02020603050405020304" pitchFamily="18" charset="0"/>
                <a:cs typeface="Times New Roman" panose="02020603050405020304" pitchFamily="18" charset="0"/>
              </a:rPr>
              <a:t>Source: The Robesonian </a:t>
            </a:r>
          </a:p>
        </p:txBody>
      </p:sp>
    </p:spTree>
    <p:extLst>
      <p:ext uri="{BB962C8B-B14F-4D97-AF65-F5344CB8AC3E}">
        <p14:creationId xmlns:p14="http://schemas.microsoft.com/office/powerpoint/2010/main" val="367260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855B-F216-4C68-86A2-3BF2EE41B2C6}"/>
              </a:ext>
            </a:extLst>
          </p:cNvPr>
          <p:cNvSpPr>
            <a:spLocks noGrp="1"/>
          </p:cNvSpPr>
          <p:nvPr>
            <p:ph type="title"/>
          </p:nvPr>
        </p:nvSpPr>
        <p:spPr/>
        <p:txBody>
          <a:bodyPr/>
          <a:lstStyle/>
          <a:p>
            <a:pPr algn="ctr"/>
            <a:r>
              <a:rPr lang="en-US" dirty="0"/>
              <a:t>	New, Paused &amp; Emerging Public Health Issues	</a:t>
            </a:r>
          </a:p>
        </p:txBody>
      </p:sp>
      <p:sp>
        <p:nvSpPr>
          <p:cNvPr id="3" name="Content Placeholder 2">
            <a:extLst>
              <a:ext uri="{FF2B5EF4-FFF2-40B4-BE49-F238E27FC236}">
                <a16:creationId xmlns:a16="http://schemas.microsoft.com/office/drawing/2014/main" id="{475F39A0-C891-4E9E-AFB5-080A4E74A04A}"/>
              </a:ext>
            </a:extLst>
          </p:cNvPr>
          <p:cNvSpPr>
            <a:spLocks noGrp="1"/>
          </p:cNvSpPr>
          <p:nvPr>
            <p:ph idx="1"/>
          </p:nvPr>
        </p:nvSpPr>
        <p:spPr/>
        <p:txBody>
          <a:bodyPr>
            <a:normAutofit/>
          </a:bodyPr>
          <a:lstStyle/>
          <a:p>
            <a:r>
              <a:rPr lang="en-US" sz="1700" dirty="0">
                <a:latin typeface="Times New Roman" panose="02020603050405020304" pitchFamily="18" charset="0"/>
                <a:cs typeface="Times New Roman" panose="02020603050405020304" pitchFamily="18" charset="0"/>
              </a:rPr>
              <a:t>Business is booming in Robeson County. In June, the first tenant of the area’s upcoming industrial park, Elkay Manufacturing, was announced. Now, more progress in the park is underway.</a:t>
            </a:r>
          </a:p>
          <a:p>
            <a:r>
              <a:rPr lang="en-US" sz="1700" dirty="0">
                <a:latin typeface="Times New Roman" panose="02020603050405020304" pitchFamily="18" charset="0"/>
                <a:cs typeface="Times New Roman" panose="02020603050405020304" pitchFamily="18" charset="0"/>
              </a:rPr>
              <a:t>The 215-acre park will be in between Interstate 74, Business 74 and Interstate 95 in Robeson County.</a:t>
            </a:r>
          </a:p>
          <a:p>
            <a:r>
              <a:rPr lang="en-US" sz="1700" dirty="0">
                <a:latin typeface="Times New Roman" panose="02020603050405020304" pitchFamily="18" charset="0"/>
                <a:cs typeface="Times New Roman" panose="02020603050405020304" pitchFamily="18" charset="0"/>
              </a:rPr>
              <a:t>“It is unique. The park is being marketed as an industrial park so it will house industrial, distribution type applicants,”  Jones said. </a:t>
            </a:r>
          </a:p>
          <a:p>
            <a:r>
              <a:rPr lang="en-US" sz="1700" dirty="0">
                <a:latin typeface="Times New Roman" panose="02020603050405020304" pitchFamily="18" charset="0"/>
                <a:cs typeface="Times New Roman" panose="02020603050405020304" pitchFamily="18" charset="0"/>
              </a:rPr>
              <a:t>Jones did not have any additional tenant names to disclose but said they were in negotiations with different companies. </a:t>
            </a:r>
          </a:p>
          <a:p>
            <a:r>
              <a:rPr lang="en-US" sz="1700" dirty="0">
                <a:latin typeface="Times New Roman" panose="02020603050405020304" pitchFamily="18" charset="0"/>
                <a:cs typeface="Times New Roman" panose="02020603050405020304" pitchFamily="18" charset="0"/>
              </a:rPr>
              <a:t>Jones further stated, “I think this is going to be one of the premier industrial parks on the eastern seaboard,”… the proximity of this particular park to the Port of Wilmington, to our airports, a lot of our sister counties and Robeson county will benefit from this.” </a:t>
            </a:r>
          </a:p>
          <a:p>
            <a:pPr marL="0" indent="0" algn="ctr">
              <a:buNone/>
            </a:pPr>
            <a:r>
              <a:rPr lang="en-US" sz="1700" dirty="0">
                <a:latin typeface="Times New Roman" panose="02020603050405020304" pitchFamily="18" charset="0"/>
                <a:cs typeface="Times New Roman" panose="02020603050405020304" pitchFamily="18" charset="0"/>
              </a:rPr>
              <a:t>Source: The Robesonian </a:t>
            </a:r>
          </a:p>
          <a:p>
            <a:endParaRPr lang="en-US" dirty="0"/>
          </a:p>
        </p:txBody>
      </p:sp>
    </p:spTree>
    <p:extLst>
      <p:ext uri="{BB962C8B-B14F-4D97-AF65-F5344CB8AC3E}">
        <p14:creationId xmlns:p14="http://schemas.microsoft.com/office/powerpoint/2010/main" val="2828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A85B-7A9E-4FD6-9EA0-022E665093CA}"/>
              </a:ext>
            </a:extLst>
          </p:cNvPr>
          <p:cNvSpPr>
            <a:spLocks noGrp="1"/>
          </p:cNvSpPr>
          <p:nvPr>
            <p:ph type="title"/>
          </p:nvPr>
        </p:nvSpPr>
        <p:spPr/>
        <p:txBody>
          <a:bodyPr/>
          <a:lstStyle/>
          <a:p>
            <a:pPr algn="ctr"/>
            <a:r>
              <a:rPr lang="en-US" dirty="0"/>
              <a:t>Robeson County North Carolina</a:t>
            </a:r>
          </a:p>
        </p:txBody>
      </p:sp>
      <p:pic>
        <p:nvPicPr>
          <p:cNvPr id="5" name="Content Placeholder 4">
            <a:extLst>
              <a:ext uri="{FF2B5EF4-FFF2-40B4-BE49-F238E27FC236}">
                <a16:creationId xmlns:a16="http://schemas.microsoft.com/office/drawing/2014/main" id="{08E8CD3E-74BD-45CF-BCCC-2F81AD5E09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796255"/>
            <a:ext cx="3173299" cy="1833563"/>
          </a:xfrm>
        </p:spPr>
      </p:pic>
      <p:pic>
        <p:nvPicPr>
          <p:cNvPr id="4" name="Picture 3">
            <a:extLst>
              <a:ext uri="{FF2B5EF4-FFF2-40B4-BE49-F238E27FC236}">
                <a16:creationId xmlns:a16="http://schemas.microsoft.com/office/drawing/2014/main" id="{39573012-BA84-4AA2-916C-2D39685C03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364" y="3733800"/>
            <a:ext cx="2667000" cy="2667000"/>
          </a:xfrm>
          <a:prstGeom prst="rect">
            <a:avLst/>
          </a:prstGeom>
        </p:spPr>
      </p:pic>
      <p:pic>
        <p:nvPicPr>
          <p:cNvPr id="7" name="Picture 6">
            <a:extLst>
              <a:ext uri="{FF2B5EF4-FFF2-40B4-BE49-F238E27FC236}">
                <a16:creationId xmlns:a16="http://schemas.microsoft.com/office/drawing/2014/main" id="{CE063BEC-A6F4-4259-8A37-262134262E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1647079"/>
            <a:ext cx="3580284" cy="2388021"/>
          </a:xfrm>
          <a:prstGeom prst="rect">
            <a:avLst/>
          </a:prstGeom>
        </p:spPr>
      </p:pic>
      <p:pic>
        <p:nvPicPr>
          <p:cNvPr id="9" name="Picture 8">
            <a:extLst>
              <a:ext uri="{FF2B5EF4-FFF2-40B4-BE49-F238E27FC236}">
                <a16:creationId xmlns:a16="http://schemas.microsoft.com/office/drawing/2014/main" id="{94122513-5152-446D-A057-9D77B6BC22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0" y="1647079"/>
            <a:ext cx="3708400" cy="2781300"/>
          </a:xfrm>
          <a:prstGeom prst="rect">
            <a:avLst/>
          </a:prstGeom>
        </p:spPr>
      </p:pic>
      <p:pic>
        <p:nvPicPr>
          <p:cNvPr id="11" name="Picture 10">
            <a:extLst>
              <a:ext uri="{FF2B5EF4-FFF2-40B4-BE49-F238E27FC236}">
                <a16:creationId xmlns:a16="http://schemas.microsoft.com/office/drawing/2014/main" id="{0A98CB0D-64FE-4693-9303-4E537BD32E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7400" y="4572000"/>
            <a:ext cx="3302000" cy="2476500"/>
          </a:xfrm>
          <a:prstGeom prst="rect">
            <a:avLst/>
          </a:prstGeom>
        </p:spPr>
      </p:pic>
      <p:pic>
        <p:nvPicPr>
          <p:cNvPr id="13" name="Picture 12">
            <a:extLst>
              <a:ext uri="{FF2B5EF4-FFF2-40B4-BE49-F238E27FC236}">
                <a16:creationId xmlns:a16="http://schemas.microsoft.com/office/drawing/2014/main" id="{CF88B092-B77A-43C7-AFFE-E2D0B7E2C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7281" y="4388099"/>
            <a:ext cx="4419600" cy="2490629"/>
          </a:xfrm>
          <a:prstGeom prst="rect">
            <a:avLst/>
          </a:prstGeom>
        </p:spPr>
      </p:pic>
    </p:spTree>
    <p:extLst>
      <p:ext uri="{BB962C8B-B14F-4D97-AF65-F5344CB8AC3E}">
        <p14:creationId xmlns:p14="http://schemas.microsoft.com/office/powerpoint/2010/main" val="8715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FF4D-3265-478F-9331-0D2CD5CC0336}"/>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798E78F4-F5F4-43B5-8B21-1C00826407F7}"/>
              </a:ext>
            </a:extLst>
          </p:cNvPr>
          <p:cNvSpPr>
            <a:spLocks noGrp="1"/>
          </p:cNvSpPr>
          <p:nvPr>
            <p:ph idx="1"/>
          </p:nvPr>
        </p:nvSpPr>
        <p:spPr/>
        <p:txBody>
          <a:bodyPr/>
          <a:lstStyle/>
          <a:p>
            <a:pPr marL="0" indent="0">
              <a:buNone/>
            </a:pPr>
            <a:r>
              <a:rPr lang="en-US" dirty="0"/>
              <a:t>This document provides a review of the priority health issues determined during the 2020 Community Health Assessment compiled and published by Healthy Robeson.  Healthy Robeson, Robeson County Health Department and other community partners have worked to address several community concerns. </a:t>
            </a:r>
          </a:p>
        </p:txBody>
      </p:sp>
    </p:spTree>
    <p:extLst>
      <p:ext uri="{BB962C8B-B14F-4D97-AF65-F5344CB8AC3E}">
        <p14:creationId xmlns:p14="http://schemas.microsoft.com/office/powerpoint/2010/main" val="12396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EB2C-9248-4DC2-8915-F4821227AF0F}"/>
              </a:ext>
            </a:extLst>
          </p:cNvPr>
          <p:cNvSpPr>
            <a:spLocks noGrp="1"/>
          </p:cNvSpPr>
          <p:nvPr>
            <p:ph type="title"/>
          </p:nvPr>
        </p:nvSpPr>
        <p:spPr/>
        <p:txBody>
          <a:bodyPr/>
          <a:lstStyle/>
          <a:p>
            <a:r>
              <a:rPr lang="en-US" dirty="0"/>
              <a:t>Priorities </a:t>
            </a:r>
          </a:p>
        </p:txBody>
      </p:sp>
      <p:sp>
        <p:nvSpPr>
          <p:cNvPr id="3" name="Content Placeholder 2">
            <a:extLst>
              <a:ext uri="{FF2B5EF4-FFF2-40B4-BE49-F238E27FC236}">
                <a16:creationId xmlns:a16="http://schemas.microsoft.com/office/drawing/2014/main" id="{3B393E83-58DF-4C09-826B-CB07119A3C6B}"/>
              </a:ext>
            </a:extLst>
          </p:cNvPr>
          <p:cNvSpPr>
            <a:spLocks noGrp="1"/>
          </p:cNvSpPr>
          <p:nvPr>
            <p:ph idx="1"/>
          </p:nvPr>
        </p:nvSpPr>
        <p:spPr>
          <a:xfrm>
            <a:off x="-51853" y="1547811"/>
            <a:ext cx="9116102" cy="4572001"/>
          </a:xfrm>
        </p:spPr>
        <p:txBody>
          <a:bodyPr>
            <a:normAutofit fontScale="70000" lnSpcReduction="20000"/>
          </a:bodyPr>
          <a:lstStyle/>
          <a:p>
            <a:pPr marL="0" indent="0">
              <a:buNone/>
            </a:pPr>
            <a:r>
              <a:rPr lang="en-US" dirty="0"/>
              <a:t>Community Health Priorities  </a:t>
            </a:r>
          </a:p>
          <a:p>
            <a:pPr marL="0" indent="0">
              <a:buNone/>
            </a:pPr>
            <a:r>
              <a:rPr lang="en-US" dirty="0"/>
              <a:t>In Robeson County, the most recent Community Health </a:t>
            </a:r>
          </a:p>
          <a:p>
            <a:pPr marL="0" indent="0">
              <a:buNone/>
            </a:pPr>
            <a:r>
              <a:rPr lang="en-US" dirty="0"/>
              <a:t>Assessment (CHA) was conducted in 2020. The CHA </a:t>
            </a:r>
          </a:p>
          <a:p>
            <a:pPr marL="0" indent="0">
              <a:buNone/>
            </a:pPr>
            <a:r>
              <a:rPr lang="en-US" dirty="0"/>
              <a:t>process included a review of community health indicators,</a:t>
            </a:r>
          </a:p>
          <a:p>
            <a:pPr marL="0" indent="0">
              <a:buNone/>
            </a:pPr>
            <a:r>
              <a:rPr lang="en-US" dirty="0"/>
              <a:t>community opinion survey, a community priority setting</a:t>
            </a:r>
          </a:p>
          <a:p>
            <a:pPr marL="0" indent="0">
              <a:buNone/>
            </a:pPr>
            <a:r>
              <a:rPr lang="en-US" dirty="0"/>
              <a:t>activity and action planning on leading priorities.  The community </a:t>
            </a:r>
          </a:p>
          <a:p>
            <a:pPr marL="0" indent="0">
              <a:buNone/>
            </a:pPr>
            <a:r>
              <a:rPr lang="en-US" dirty="0"/>
              <a:t>Health Needs Assessment identified two priority areas; obesity and</a:t>
            </a:r>
          </a:p>
          <a:p>
            <a:pPr marL="0" indent="0">
              <a:buNone/>
            </a:pPr>
            <a:r>
              <a:rPr lang="en-US" dirty="0"/>
              <a:t>Substance misuse/mental health.  These priority areas were selected from our CHNA. </a:t>
            </a:r>
          </a:p>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pic>
        <p:nvPicPr>
          <p:cNvPr id="1026" name="Picture 2" descr="Community Health Reports – Oneida County Public Health Department">
            <a:extLst>
              <a:ext uri="{FF2B5EF4-FFF2-40B4-BE49-F238E27FC236}">
                <a16:creationId xmlns:a16="http://schemas.microsoft.com/office/drawing/2014/main" id="{FD652A27-8262-47E8-B9A6-D8D137001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7468">
            <a:off x="8124177" y="2012152"/>
            <a:ext cx="3892173" cy="205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08B2-9A80-47A8-AE37-2E245FDA1815}"/>
              </a:ext>
            </a:extLst>
          </p:cNvPr>
          <p:cNvSpPr>
            <a:spLocks noGrp="1"/>
          </p:cNvSpPr>
          <p:nvPr>
            <p:ph type="title"/>
          </p:nvPr>
        </p:nvSpPr>
        <p:spPr/>
        <p:txBody>
          <a:bodyPr/>
          <a:lstStyle/>
          <a:p>
            <a:r>
              <a:rPr lang="en-US" dirty="0"/>
              <a:t>Demographics At a Glance  </a:t>
            </a:r>
            <a:r>
              <a:rPr lang="en-US" sz="2000" dirty="0"/>
              <a:t>(source: US Census)</a:t>
            </a:r>
          </a:p>
        </p:txBody>
      </p:sp>
      <p:graphicFrame>
        <p:nvGraphicFramePr>
          <p:cNvPr id="5" name="Content Placeholder 4">
            <a:extLst>
              <a:ext uri="{FF2B5EF4-FFF2-40B4-BE49-F238E27FC236}">
                <a16:creationId xmlns:a16="http://schemas.microsoft.com/office/drawing/2014/main" id="{42685CD9-BB62-4CCC-8CD8-FEF169AB1AD7}"/>
              </a:ext>
            </a:extLst>
          </p:cNvPr>
          <p:cNvGraphicFramePr>
            <a:graphicFrameLocks noGrp="1"/>
          </p:cNvGraphicFramePr>
          <p:nvPr>
            <p:ph idx="1"/>
            <p:extLst>
              <p:ext uri="{D42A27DB-BD31-4B8C-83A1-F6EECF244321}">
                <p14:modId xmlns:p14="http://schemas.microsoft.com/office/powerpoint/2010/main" val="3177028126"/>
              </p:ext>
            </p:extLst>
          </p:nvPr>
        </p:nvGraphicFramePr>
        <p:xfrm>
          <a:off x="3276600" y="1506262"/>
          <a:ext cx="5410200" cy="6793230"/>
        </p:xfrm>
        <a:graphic>
          <a:graphicData uri="http://schemas.openxmlformats.org/drawingml/2006/table">
            <a:tbl>
              <a:tblPr firstRow="1" bandRow="1">
                <a:tableStyleId>{21E4AEA4-8DFA-4A89-87EB-49C32662AFE0}</a:tableStyleId>
              </a:tblPr>
              <a:tblGrid>
                <a:gridCol w="2705100">
                  <a:extLst>
                    <a:ext uri="{9D8B030D-6E8A-4147-A177-3AD203B41FA5}">
                      <a16:colId xmlns:a16="http://schemas.microsoft.com/office/drawing/2014/main" val="2333490182"/>
                    </a:ext>
                  </a:extLst>
                </a:gridCol>
                <a:gridCol w="2705100">
                  <a:extLst>
                    <a:ext uri="{9D8B030D-6E8A-4147-A177-3AD203B41FA5}">
                      <a16:colId xmlns:a16="http://schemas.microsoft.com/office/drawing/2014/main" val="2415469430"/>
                    </a:ext>
                  </a:extLst>
                </a:gridCol>
              </a:tblGrid>
              <a:tr h="258134">
                <a:tc gridSpan="2">
                  <a:txBody>
                    <a:bodyPr/>
                    <a:lstStyle/>
                    <a:p>
                      <a:r>
                        <a:rPr lang="en-US" dirty="0"/>
                        <a:t>PEOPLE</a:t>
                      </a:r>
                    </a:p>
                  </a:txBody>
                  <a:tcPr anchor="ctr"/>
                </a:tc>
                <a:tc hMerge="1">
                  <a:txBody>
                    <a:bodyPr/>
                    <a:lstStyle/>
                    <a:p>
                      <a:endParaRPr lang="en-US"/>
                    </a:p>
                  </a:txBody>
                  <a:tcPr/>
                </a:tc>
                <a:extLst>
                  <a:ext uri="{0D108BD9-81ED-4DB2-BD59-A6C34878D82A}">
                    <a16:rowId xmlns:a16="http://schemas.microsoft.com/office/drawing/2014/main" val="3257040505"/>
                  </a:ext>
                </a:extLst>
              </a:tr>
              <a:tr h="185533">
                <a:tc>
                  <a:txBody>
                    <a:bodyPr/>
                    <a:lstStyle/>
                    <a:p>
                      <a:pPr algn="l"/>
                      <a:r>
                        <a:rPr lang="en-US" sz="1100" b="1" dirty="0">
                          <a:solidFill>
                            <a:srgbClr val="000000"/>
                          </a:solidFill>
                          <a:effectLst/>
                          <a:latin typeface="Arial" panose="020B0604020202020204" pitchFamily="34" charset="0"/>
                        </a:rPr>
                        <a:t>Population</a:t>
                      </a:r>
                    </a:p>
                  </a:txBody>
                  <a:tcPr marL="47625" marR="47625" marT="47625" marB="47625" anchor="ctr"/>
                </a:tc>
                <a:tc>
                  <a:txBody>
                    <a:bodyPr/>
                    <a:lstStyle/>
                    <a:p>
                      <a:pPr algn="l"/>
                      <a:endParaRPr lang="en-US" sz="1100" b="1" dirty="0">
                        <a:solidFill>
                          <a:srgbClr val="4B636E"/>
                        </a:solidFill>
                        <a:effectLst/>
                        <a:latin typeface="Arial" panose="020B0604020202020204" pitchFamily="34" charset="0"/>
                      </a:endParaRPr>
                    </a:p>
                  </a:txBody>
                  <a:tcPr marR="47625" anchor="ctr"/>
                </a:tc>
                <a:extLst>
                  <a:ext uri="{0D108BD9-81ED-4DB2-BD59-A6C34878D82A}">
                    <a16:rowId xmlns:a16="http://schemas.microsoft.com/office/drawing/2014/main" val="3706872340"/>
                  </a:ext>
                </a:extLst>
              </a:tr>
              <a:tr h="290400">
                <a:tc>
                  <a:txBody>
                    <a:bodyPr/>
                    <a:lstStyle/>
                    <a:p>
                      <a:r>
                        <a:rPr lang="en-US" sz="1100" baseline="0" dirty="0">
                          <a:solidFill>
                            <a:srgbClr val="000000"/>
                          </a:solidFill>
                          <a:effectLst/>
                          <a:latin typeface="Arial" panose="020B0604020202020204" pitchFamily="34" charset="0"/>
                        </a:rPr>
                        <a:t>Population</a:t>
                      </a:r>
                      <a:r>
                        <a:rPr lang="en-US" sz="1100" dirty="0">
                          <a:solidFill>
                            <a:srgbClr val="000000"/>
                          </a:solidFill>
                          <a:effectLst/>
                          <a:latin typeface="Arial" panose="020B0604020202020204" pitchFamily="34" charset="0"/>
                        </a:rPr>
                        <a:t> Estimates, July 1 2022, (V2022)</a:t>
                      </a:r>
                    </a:p>
                  </a:txBody>
                  <a:tcPr marL="76200" marR="28575" marT="38100" marB="38100" anchor="ctr"/>
                </a:tc>
                <a:tc>
                  <a:txBody>
                    <a:bodyPr/>
                    <a:lstStyle/>
                    <a:p>
                      <a:pPr algn="r"/>
                      <a:r>
                        <a:rPr lang="en-US" sz="1100" b="0" i="0" dirty="0">
                          <a:solidFill>
                            <a:schemeClr val="tx1"/>
                          </a:solidFill>
                          <a:effectLst/>
                          <a:latin typeface="Times New Roman" panose="02020603050405020304" pitchFamily="18" charset="0"/>
                          <a:cs typeface="Times New Roman" panose="02020603050405020304" pitchFamily="18" charset="0"/>
                        </a:rPr>
                        <a:t>116,328</a:t>
                      </a:r>
                      <a:endParaRPr lang="en-US" sz="1100" i="0" dirty="0">
                        <a:solidFill>
                          <a:schemeClr val="tx1"/>
                        </a:solidFill>
                        <a:effectLst/>
                        <a:latin typeface="Times New Roman" panose="02020603050405020304" pitchFamily="18" charset="0"/>
                        <a:cs typeface="Times New Roman" panose="02020603050405020304" pitchFamily="18" charset="0"/>
                      </a:endParaRPr>
                    </a:p>
                  </a:txBody>
                  <a:tcPr marR="47625" anchor="ctr"/>
                </a:tc>
                <a:extLst>
                  <a:ext uri="{0D108BD9-81ED-4DB2-BD59-A6C34878D82A}">
                    <a16:rowId xmlns:a16="http://schemas.microsoft.com/office/drawing/2014/main" val="4235308922"/>
                  </a:ext>
                </a:extLst>
              </a:tr>
              <a:tr h="182845">
                <a:tc>
                  <a:txBody>
                    <a:bodyPr/>
                    <a:lstStyle/>
                    <a:p>
                      <a:r>
                        <a:rPr lang="en-US" sz="1100" dirty="0">
                          <a:solidFill>
                            <a:srgbClr val="000000"/>
                          </a:solidFill>
                          <a:effectLst/>
                          <a:latin typeface="Arial" panose="020B0604020202020204" pitchFamily="34" charset="0"/>
                        </a:rPr>
                        <a:t>Population, Census, April 1, 2020</a:t>
                      </a:r>
                    </a:p>
                  </a:txBody>
                  <a:tcPr marL="76200" marR="28575" marT="38100" marB="38100" anchor="ctr"/>
                </a:tc>
                <a:tc>
                  <a:txBody>
                    <a:bodyPr/>
                    <a:lstStyle/>
                    <a:p>
                      <a:pPr algn="r"/>
                      <a:r>
                        <a:rPr lang="en-US" sz="1100" dirty="0">
                          <a:solidFill>
                            <a:srgbClr val="000000"/>
                          </a:solidFill>
                          <a:effectLst/>
                          <a:latin typeface="Arial" panose="020B0604020202020204" pitchFamily="34" charset="0"/>
                        </a:rPr>
                        <a:t>116,530</a:t>
                      </a:r>
                    </a:p>
                  </a:txBody>
                  <a:tcPr marR="47625" anchor="ctr"/>
                </a:tc>
                <a:extLst>
                  <a:ext uri="{0D108BD9-81ED-4DB2-BD59-A6C34878D82A}">
                    <a16:rowId xmlns:a16="http://schemas.microsoft.com/office/drawing/2014/main" val="2412260805"/>
                  </a:ext>
                </a:extLst>
              </a:tr>
              <a:tr h="182845">
                <a:tc>
                  <a:txBody>
                    <a:bodyPr/>
                    <a:lstStyle/>
                    <a:p>
                      <a:r>
                        <a:rPr lang="en-US" sz="1100" dirty="0">
                          <a:solidFill>
                            <a:srgbClr val="000000"/>
                          </a:solidFill>
                          <a:effectLst/>
                          <a:latin typeface="Arial" panose="020B0604020202020204" pitchFamily="34" charset="0"/>
                        </a:rPr>
                        <a:t>Population, Census, April 1, 2010</a:t>
                      </a:r>
                    </a:p>
                  </a:txBody>
                  <a:tcPr marL="76200" marR="28575" marT="38100" marB="38100" anchor="ctr"/>
                </a:tc>
                <a:tc>
                  <a:txBody>
                    <a:bodyPr/>
                    <a:lstStyle/>
                    <a:p>
                      <a:pPr algn="r"/>
                      <a:r>
                        <a:rPr lang="en-US" sz="1100" dirty="0">
                          <a:solidFill>
                            <a:srgbClr val="000000"/>
                          </a:solidFill>
                          <a:effectLst/>
                          <a:latin typeface="Arial" panose="020B0604020202020204" pitchFamily="34" charset="0"/>
                        </a:rPr>
                        <a:t>134,168</a:t>
                      </a:r>
                    </a:p>
                  </a:txBody>
                  <a:tcPr marR="47625" anchor="ctr"/>
                </a:tc>
                <a:extLst>
                  <a:ext uri="{0D108BD9-81ED-4DB2-BD59-A6C34878D82A}">
                    <a16:rowId xmlns:a16="http://schemas.microsoft.com/office/drawing/2014/main" val="741807450"/>
                  </a:ext>
                </a:extLst>
              </a:tr>
              <a:tr h="185533">
                <a:tc>
                  <a:txBody>
                    <a:bodyPr/>
                    <a:lstStyle/>
                    <a:p>
                      <a:pPr algn="l"/>
                      <a:r>
                        <a:rPr lang="en-US" sz="1100" b="1" dirty="0">
                          <a:solidFill>
                            <a:srgbClr val="000000"/>
                          </a:solidFill>
                          <a:effectLst/>
                          <a:latin typeface="Arial" panose="020B0604020202020204" pitchFamily="34" charset="0"/>
                        </a:rPr>
                        <a:t>Age and Sex</a:t>
                      </a:r>
                    </a:p>
                  </a:txBody>
                  <a:tcPr marL="47625" marR="47625" marT="47625" marB="47625" anchor="ctr"/>
                </a:tc>
                <a:tc>
                  <a:txBody>
                    <a:bodyPr/>
                    <a:lstStyle/>
                    <a:p>
                      <a:pPr algn="l"/>
                      <a:endParaRPr lang="en-US" sz="1100" b="1" dirty="0">
                        <a:solidFill>
                          <a:srgbClr val="4B636E"/>
                        </a:solidFill>
                        <a:effectLst/>
                        <a:latin typeface="Arial" panose="020B0604020202020204" pitchFamily="34" charset="0"/>
                      </a:endParaRPr>
                    </a:p>
                  </a:txBody>
                  <a:tcPr marR="47625" anchor="ctr"/>
                </a:tc>
                <a:extLst>
                  <a:ext uri="{0D108BD9-81ED-4DB2-BD59-A6C34878D82A}">
                    <a16:rowId xmlns:a16="http://schemas.microsoft.com/office/drawing/2014/main" val="780910071"/>
                  </a:ext>
                </a:extLst>
              </a:tr>
              <a:tr h="301156">
                <a:tc>
                  <a:txBody>
                    <a:bodyPr/>
                    <a:lstStyle/>
                    <a:p>
                      <a:r>
                        <a:rPr lang="en-US" sz="1100" dirty="0">
                          <a:solidFill>
                            <a:srgbClr val="000000"/>
                          </a:solidFill>
                          <a:effectLst/>
                          <a:latin typeface="Arial" panose="020B0604020202020204" pitchFamily="34" charset="0"/>
                        </a:rPr>
                        <a:t>Persons under 5 years, percent</a:t>
                      </a:r>
                    </a:p>
                  </a:txBody>
                  <a:tcPr marL="76200" marR="28575" marT="38100" marB="38100" anchor="ctr"/>
                </a:tc>
                <a:tc>
                  <a:txBody>
                    <a:bodyPr/>
                    <a:lstStyle/>
                    <a:p>
                      <a:pPr algn="r"/>
                      <a:endParaRPr lang="en-US" sz="1100" dirty="0">
                        <a:solidFill>
                          <a:srgbClr val="000000"/>
                        </a:solidFill>
                        <a:effectLst/>
                        <a:latin typeface="Arial" panose="020B0604020202020204" pitchFamily="34" charset="0"/>
                      </a:endParaRPr>
                    </a:p>
                    <a:p>
                      <a:pPr algn="r"/>
                      <a:r>
                        <a:rPr lang="en-US" sz="1100" dirty="0">
                          <a:solidFill>
                            <a:srgbClr val="000000"/>
                          </a:solidFill>
                          <a:effectLst/>
                          <a:latin typeface="Arial" panose="020B0604020202020204" pitchFamily="34" charset="0"/>
                        </a:rPr>
                        <a:t>6.6%</a:t>
                      </a:r>
                    </a:p>
                  </a:txBody>
                  <a:tcPr marR="47625" anchor="ctr"/>
                </a:tc>
                <a:extLst>
                  <a:ext uri="{0D108BD9-81ED-4DB2-BD59-A6C34878D82A}">
                    <a16:rowId xmlns:a16="http://schemas.microsoft.com/office/drawing/2014/main" val="332656383"/>
                  </a:ext>
                </a:extLst>
              </a:tr>
              <a:tr h="301156">
                <a:tc>
                  <a:txBody>
                    <a:bodyPr/>
                    <a:lstStyle/>
                    <a:p>
                      <a:r>
                        <a:rPr lang="en-US" sz="1100" dirty="0">
                          <a:solidFill>
                            <a:srgbClr val="000000"/>
                          </a:solidFill>
                          <a:effectLst/>
                          <a:latin typeface="Arial" panose="020B0604020202020204" pitchFamily="34" charset="0"/>
                        </a:rPr>
                        <a:t>Persons under 18 years, percent</a:t>
                      </a:r>
                    </a:p>
                  </a:txBody>
                  <a:tcPr marL="76200" marR="28575" marT="38100" marB="38100" anchor="ctr"/>
                </a:tc>
                <a:tc>
                  <a:txBody>
                    <a:bodyPr/>
                    <a:lstStyle/>
                    <a:p>
                      <a:pPr algn="r"/>
                      <a:endParaRPr lang="en-US" sz="1100" dirty="0">
                        <a:solidFill>
                          <a:srgbClr val="000000"/>
                        </a:solidFill>
                        <a:effectLst/>
                        <a:latin typeface="Arial" panose="020B0604020202020204" pitchFamily="34" charset="0"/>
                      </a:endParaRPr>
                    </a:p>
                    <a:p>
                      <a:pPr algn="r"/>
                      <a:r>
                        <a:rPr lang="en-US" sz="1100" dirty="0">
                          <a:solidFill>
                            <a:srgbClr val="000000"/>
                          </a:solidFill>
                          <a:effectLst/>
                          <a:latin typeface="Arial" panose="020B0604020202020204" pitchFamily="34" charset="0"/>
                        </a:rPr>
                        <a:t>25.2%</a:t>
                      </a:r>
                    </a:p>
                  </a:txBody>
                  <a:tcPr marR="47625" anchor="ctr"/>
                </a:tc>
                <a:extLst>
                  <a:ext uri="{0D108BD9-81ED-4DB2-BD59-A6C34878D82A}">
                    <a16:rowId xmlns:a16="http://schemas.microsoft.com/office/drawing/2014/main" val="523037822"/>
                  </a:ext>
                </a:extLst>
              </a:tr>
              <a:tr h="301156">
                <a:tc>
                  <a:txBody>
                    <a:bodyPr/>
                    <a:lstStyle/>
                    <a:p>
                      <a:r>
                        <a:rPr lang="en-US" sz="1100" dirty="0">
                          <a:solidFill>
                            <a:srgbClr val="000000"/>
                          </a:solidFill>
                          <a:effectLst/>
                          <a:latin typeface="Arial" panose="020B0604020202020204" pitchFamily="34" charset="0"/>
                        </a:rPr>
                        <a:t>Persons 65 years and over, percent</a:t>
                      </a:r>
                    </a:p>
                  </a:txBody>
                  <a:tcPr marL="76200" marR="28575" marT="38100" marB="38100" anchor="ctr"/>
                </a:tc>
                <a:tc>
                  <a:txBody>
                    <a:bodyPr/>
                    <a:lstStyle/>
                    <a:p>
                      <a:pPr algn="r"/>
                      <a:endParaRPr lang="en-US" sz="1100" dirty="0">
                        <a:solidFill>
                          <a:srgbClr val="000000"/>
                        </a:solidFill>
                        <a:effectLst/>
                        <a:latin typeface="Arial" panose="020B0604020202020204" pitchFamily="34" charset="0"/>
                      </a:endParaRPr>
                    </a:p>
                    <a:p>
                      <a:pPr algn="r"/>
                      <a:r>
                        <a:rPr lang="en-US" sz="1100" dirty="0">
                          <a:solidFill>
                            <a:srgbClr val="000000"/>
                          </a:solidFill>
                          <a:effectLst/>
                          <a:latin typeface="Arial" panose="020B0604020202020204" pitchFamily="34" charset="0"/>
                        </a:rPr>
                        <a:t>16.0%</a:t>
                      </a:r>
                    </a:p>
                  </a:txBody>
                  <a:tcPr marR="47625" anchor="ctr"/>
                </a:tc>
                <a:extLst>
                  <a:ext uri="{0D108BD9-81ED-4DB2-BD59-A6C34878D82A}">
                    <a16:rowId xmlns:a16="http://schemas.microsoft.com/office/drawing/2014/main" val="1018259507"/>
                  </a:ext>
                </a:extLst>
              </a:tr>
              <a:tr h="301156">
                <a:tc>
                  <a:txBody>
                    <a:bodyPr/>
                    <a:lstStyle/>
                    <a:p>
                      <a:r>
                        <a:rPr lang="en-US" sz="1100" dirty="0">
                          <a:solidFill>
                            <a:srgbClr val="000000"/>
                          </a:solidFill>
                          <a:effectLst/>
                          <a:latin typeface="Arial" panose="020B0604020202020204" pitchFamily="34" charset="0"/>
                        </a:rPr>
                        <a:t>Female persons, percent</a:t>
                      </a:r>
                    </a:p>
                  </a:txBody>
                  <a:tcPr marL="76200" marR="28575" marT="38100" marB="38100" anchor="ctr"/>
                </a:tc>
                <a:tc>
                  <a:txBody>
                    <a:bodyPr/>
                    <a:lstStyle/>
                    <a:p>
                      <a:pPr algn="r"/>
                      <a:endParaRPr lang="en-US" sz="1100" dirty="0">
                        <a:solidFill>
                          <a:srgbClr val="000000"/>
                        </a:solidFill>
                        <a:effectLst/>
                        <a:latin typeface="Arial" panose="020B0604020202020204" pitchFamily="34" charset="0"/>
                      </a:endParaRPr>
                    </a:p>
                    <a:p>
                      <a:pPr algn="r"/>
                      <a:r>
                        <a:rPr lang="en-US" sz="1100" dirty="0">
                          <a:solidFill>
                            <a:srgbClr val="000000"/>
                          </a:solidFill>
                          <a:effectLst/>
                          <a:latin typeface="Arial" panose="020B0604020202020204" pitchFamily="34" charset="0"/>
                        </a:rPr>
                        <a:t>51.9%</a:t>
                      </a:r>
                    </a:p>
                  </a:txBody>
                  <a:tcPr marR="47625" anchor="ctr"/>
                </a:tc>
                <a:extLst>
                  <a:ext uri="{0D108BD9-81ED-4DB2-BD59-A6C34878D82A}">
                    <a16:rowId xmlns:a16="http://schemas.microsoft.com/office/drawing/2014/main" val="908769936"/>
                  </a:ext>
                </a:extLst>
              </a:tr>
              <a:tr h="185533">
                <a:tc>
                  <a:txBody>
                    <a:bodyPr/>
                    <a:lstStyle/>
                    <a:p>
                      <a:pPr algn="l"/>
                      <a:r>
                        <a:rPr lang="en-US" sz="1100" b="1" dirty="0">
                          <a:solidFill>
                            <a:srgbClr val="000000"/>
                          </a:solidFill>
                          <a:effectLst/>
                          <a:latin typeface="Arial" panose="020B0604020202020204" pitchFamily="34" charset="0"/>
                        </a:rPr>
                        <a:t>Race and Hispanic Origin</a:t>
                      </a:r>
                    </a:p>
                  </a:txBody>
                  <a:tcPr marL="47625" marR="47625" marT="47625" marB="47625" anchor="ctr"/>
                </a:tc>
                <a:tc>
                  <a:txBody>
                    <a:bodyPr/>
                    <a:lstStyle/>
                    <a:p>
                      <a:pPr algn="l"/>
                      <a:endParaRPr lang="en-US" sz="1100" b="1" dirty="0">
                        <a:solidFill>
                          <a:srgbClr val="4B636E"/>
                        </a:solidFill>
                        <a:effectLst/>
                        <a:latin typeface="Arial" panose="020B0604020202020204" pitchFamily="34" charset="0"/>
                      </a:endParaRPr>
                    </a:p>
                  </a:txBody>
                  <a:tcPr marR="47625" anchor="ctr"/>
                </a:tc>
                <a:extLst>
                  <a:ext uri="{0D108BD9-81ED-4DB2-BD59-A6C34878D82A}">
                    <a16:rowId xmlns:a16="http://schemas.microsoft.com/office/drawing/2014/main" val="1932425884"/>
                  </a:ext>
                </a:extLst>
              </a:tr>
              <a:tr h="301156">
                <a:tc>
                  <a:txBody>
                    <a:bodyPr/>
                    <a:lstStyle/>
                    <a:p>
                      <a:r>
                        <a:rPr lang="en-US" sz="1100" dirty="0">
                          <a:solidFill>
                            <a:srgbClr val="000000"/>
                          </a:solidFill>
                          <a:effectLst/>
                          <a:latin typeface="Arial" panose="020B0604020202020204" pitchFamily="34" charset="0"/>
                        </a:rPr>
                        <a:t>White alone, percent</a:t>
                      </a:r>
                    </a:p>
                  </a:txBody>
                  <a:tcPr marL="76200" marR="28575" marT="38100" marB="38100" anchor="ctr"/>
                </a:tc>
                <a:tc>
                  <a:txBody>
                    <a:bodyPr/>
                    <a:lstStyle/>
                    <a:p>
                      <a:pPr algn="r"/>
                      <a:endParaRPr lang="en-US" sz="1100" dirty="0">
                        <a:solidFill>
                          <a:srgbClr val="000000"/>
                        </a:solidFill>
                        <a:effectLst/>
                        <a:latin typeface="Arial" panose="020B0604020202020204" pitchFamily="34" charset="0"/>
                      </a:endParaRPr>
                    </a:p>
                    <a:p>
                      <a:pPr algn="r"/>
                      <a:r>
                        <a:rPr lang="en-US" sz="1100" dirty="0">
                          <a:solidFill>
                            <a:srgbClr val="000000"/>
                          </a:solidFill>
                          <a:effectLst/>
                          <a:latin typeface="Arial" panose="020B0604020202020204" pitchFamily="34" charset="0"/>
                        </a:rPr>
                        <a:t>29.3%</a:t>
                      </a:r>
                    </a:p>
                  </a:txBody>
                  <a:tcPr marR="47625" anchor="ctr"/>
                </a:tc>
                <a:extLst>
                  <a:ext uri="{0D108BD9-81ED-4DB2-BD59-A6C34878D82A}">
                    <a16:rowId xmlns:a16="http://schemas.microsoft.com/office/drawing/2014/main" val="614155326"/>
                  </a:ext>
                </a:extLst>
              </a:tr>
              <a:tr h="301156">
                <a:tc>
                  <a:txBody>
                    <a:bodyPr/>
                    <a:lstStyle/>
                    <a:p>
                      <a:r>
                        <a:rPr lang="en-US" sz="1100" dirty="0">
                          <a:solidFill>
                            <a:srgbClr val="000000"/>
                          </a:solidFill>
                          <a:effectLst/>
                          <a:latin typeface="Arial" panose="020B0604020202020204" pitchFamily="34" charset="0"/>
                        </a:rPr>
                        <a:t>Black or African American alone, percent</a:t>
                      </a:r>
                      <a:r>
                        <a:rPr lang="en-US" sz="1100" u="none" strike="noStrike" dirty="0">
                          <a:solidFill>
                            <a:srgbClr val="2B74B7"/>
                          </a:solidFill>
                          <a:effectLst/>
                          <a:latin typeface="Arial" panose="020B0604020202020204" pitchFamily="34" charset="0"/>
                          <a:hlinkClick r:id="rId2" tooltip="Includes persons reporting only one race"/>
                        </a:rPr>
                        <a:t>(a)</a:t>
                      </a:r>
                      <a:endParaRPr lang="en-US" sz="1100" dirty="0">
                        <a:solidFill>
                          <a:srgbClr val="000000"/>
                        </a:solidFill>
                        <a:effectLst/>
                        <a:latin typeface="Arial" panose="020B0604020202020204" pitchFamily="34" charset="0"/>
                      </a:endParaRPr>
                    </a:p>
                  </a:txBody>
                  <a:tcPr marL="76200" marR="28575" marT="38100" marB="38100" anchor="ctr"/>
                </a:tc>
                <a:tc>
                  <a:txBody>
                    <a:bodyPr/>
                    <a:lstStyle/>
                    <a:p>
                      <a:pPr algn="r"/>
                      <a:endParaRPr lang="en-US" sz="1100" dirty="0">
                        <a:solidFill>
                          <a:srgbClr val="000000"/>
                        </a:solidFill>
                        <a:effectLst/>
                        <a:latin typeface="Arial" panose="020B0604020202020204" pitchFamily="34" charset="0"/>
                      </a:endParaRPr>
                    </a:p>
                    <a:p>
                      <a:pPr algn="r"/>
                      <a:r>
                        <a:rPr lang="en-US" sz="1100" dirty="0">
                          <a:solidFill>
                            <a:srgbClr val="000000"/>
                          </a:solidFill>
                          <a:effectLst/>
                          <a:latin typeface="Arial" panose="020B0604020202020204" pitchFamily="34" charset="0"/>
                        </a:rPr>
                        <a:t>23.2%</a:t>
                      </a:r>
                    </a:p>
                  </a:txBody>
                  <a:tcPr marR="47625" anchor="ctr"/>
                </a:tc>
                <a:extLst>
                  <a:ext uri="{0D108BD9-81ED-4DB2-BD59-A6C34878D82A}">
                    <a16:rowId xmlns:a16="http://schemas.microsoft.com/office/drawing/2014/main" val="3158239175"/>
                  </a:ext>
                </a:extLst>
              </a:tr>
              <a:tr h="301156">
                <a:tc>
                  <a:txBody>
                    <a:bodyPr/>
                    <a:lstStyle/>
                    <a:p>
                      <a:r>
                        <a:rPr lang="en-US" sz="1100" dirty="0">
                          <a:solidFill>
                            <a:srgbClr val="000000"/>
                          </a:solidFill>
                          <a:effectLst/>
                          <a:latin typeface="Arial" panose="020B0604020202020204" pitchFamily="34" charset="0"/>
                        </a:rPr>
                        <a:t>American Indian and Alaska Native alone, percent</a:t>
                      </a:r>
                      <a:r>
                        <a:rPr lang="en-US" sz="1100" u="none" strike="noStrike" dirty="0">
                          <a:solidFill>
                            <a:srgbClr val="2B74B7"/>
                          </a:solidFill>
                          <a:effectLst/>
                          <a:latin typeface="Arial" panose="020B0604020202020204" pitchFamily="34" charset="0"/>
                          <a:hlinkClick r:id="rId2" tooltip="Includes persons reporting only one race"/>
                        </a:rPr>
                        <a:t>(a)</a:t>
                      </a:r>
                      <a:endParaRPr lang="en-US" sz="1100" dirty="0">
                        <a:solidFill>
                          <a:srgbClr val="000000"/>
                        </a:solidFill>
                        <a:effectLst/>
                        <a:latin typeface="Arial" panose="020B0604020202020204" pitchFamily="34" charset="0"/>
                      </a:endParaRPr>
                    </a:p>
                  </a:txBody>
                  <a:tcPr marL="76200" marR="28575" marT="38100" marB="38100" anchor="ctr"/>
                </a:tc>
                <a:tc>
                  <a:txBody>
                    <a:bodyPr/>
                    <a:lstStyle/>
                    <a:p>
                      <a:pPr algn="r"/>
                      <a:endParaRPr lang="en-US" sz="1100" dirty="0">
                        <a:solidFill>
                          <a:srgbClr val="000000"/>
                        </a:solidFill>
                        <a:effectLst/>
                        <a:latin typeface="Arial" panose="020B0604020202020204" pitchFamily="34" charset="0"/>
                      </a:endParaRPr>
                    </a:p>
                    <a:p>
                      <a:pPr algn="r"/>
                      <a:r>
                        <a:rPr lang="en-US" sz="1100" dirty="0">
                          <a:solidFill>
                            <a:srgbClr val="000000"/>
                          </a:solidFill>
                          <a:effectLst/>
                          <a:latin typeface="Arial" panose="020B0604020202020204" pitchFamily="34" charset="0"/>
                        </a:rPr>
                        <a:t>43.6%</a:t>
                      </a:r>
                    </a:p>
                  </a:txBody>
                  <a:tcPr marR="47625" anchor="ctr"/>
                </a:tc>
                <a:extLst>
                  <a:ext uri="{0D108BD9-81ED-4DB2-BD59-A6C34878D82A}">
                    <a16:rowId xmlns:a16="http://schemas.microsoft.com/office/drawing/2014/main" val="1723215036"/>
                  </a:ext>
                </a:extLst>
              </a:tr>
              <a:tr h="182845">
                <a:tc>
                  <a:txBody>
                    <a:bodyPr/>
                    <a:lstStyle/>
                    <a:p>
                      <a:r>
                        <a:rPr lang="en-US" sz="1100" dirty="0">
                          <a:solidFill>
                            <a:srgbClr val="000000"/>
                          </a:solidFill>
                          <a:effectLst/>
                          <a:latin typeface="Arial" panose="020B0604020202020204" pitchFamily="34" charset="0"/>
                        </a:rPr>
                        <a:t>Asian alone, percent</a:t>
                      </a:r>
                      <a:r>
                        <a:rPr lang="en-US" sz="1100" u="none" strike="noStrike" dirty="0">
                          <a:solidFill>
                            <a:srgbClr val="2B74B7"/>
                          </a:solidFill>
                          <a:effectLst/>
                          <a:latin typeface="Arial" panose="020B0604020202020204" pitchFamily="34" charset="0"/>
                          <a:hlinkClick r:id="rId2" tooltip="Includes persons reporting only one race"/>
                        </a:rPr>
                        <a:t>(a)</a:t>
                      </a:r>
                      <a:endParaRPr lang="en-US" sz="1100" dirty="0">
                        <a:solidFill>
                          <a:srgbClr val="000000"/>
                        </a:solidFill>
                        <a:effectLst/>
                        <a:latin typeface="Arial" panose="020B0604020202020204" pitchFamily="34" charset="0"/>
                      </a:endParaRPr>
                    </a:p>
                  </a:txBody>
                  <a:tcPr marL="76200" marR="28575" marT="38100" marB="38100" anchor="ctr"/>
                </a:tc>
                <a:tc>
                  <a:txBody>
                    <a:bodyPr/>
                    <a:lstStyle/>
                    <a:p>
                      <a:pPr algn="r"/>
                      <a:r>
                        <a:rPr lang="en-US" sz="1100" dirty="0">
                          <a:solidFill>
                            <a:srgbClr val="000000"/>
                          </a:solidFill>
                          <a:effectLst/>
                          <a:latin typeface="Arial" panose="020B0604020202020204" pitchFamily="34" charset="0"/>
                        </a:rPr>
                        <a:t>0.6%</a:t>
                      </a:r>
                    </a:p>
                  </a:txBody>
                  <a:tcPr marR="47625" anchor="ctr"/>
                </a:tc>
                <a:extLst>
                  <a:ext uri="{0D108BD9-81ED-4DB2-BD59-A6C34878D82A}">
                    <a16:rowId xmlns:a16="http://schemas.microsoft.com/office/drawing/2014/main" val="2716038115"/>
                  </a:ext>
                </a:extLst>
              </a:tr>
              <a:tr h="301156">
                <a:tc>
                  <a:txBody>
                    <a:bodyPr/>
                    <a:lstStyle/>
                    <a:p>
                      <a:r>
                        <a:rPr lang="en-US" sz="1100" dirty="0">
                          <a:solidFill>
                            <a:srgbClr val="000000"/>
                          </a:solidFill>
                          <a:effectLst/>
                          <a:latin typeface="Arial" panose="020B0604020202020204" pitchFamily="34" charset="0"/>
                        </a:rPr>
                        <a:t>Native Hawaiian and Other Pacific Islander alone, percent</a:t>
                      </a:r>
                      <a:r>
                        <a:rPr lang="en-US" sz="1100" u="none" strike="noStrike" dirty="0">
                          <a:solidFill>
                            <a:srgbClr val="2B74B7"/>
                          </a:solidFill>
                          <a:effectLst/>
                          <a:latin typeface="Arial" panose="020B0604020202020204" pitchFamily="34" charset="0"/>
                          <a:hlinkClick r:id="rId2" tooltip="Includes persons reporting only one race"/>
                        </a:rPr>
                        <a:t>(a)</a:t>
                      </a:r>
                      <a:endParaRPr lang="en-US" sz="1100" dirty="0">
                        <a:solidFill>
                          <a:srgbClr val="000000"/>
                        </a:solidFill>
                        <a:effectLst/>
                        <a:latin typeface="Arial" panose="020B0604020202020204" pitchFamily="34" charset="0"/>
                      </a:endParaRPr>
                    </a:p>
                  </a:txBody>
                  <a:tcPr marL="76200" marR="28575" marT="38100" marB="38100" anchor="ctr"/>
                </a:tc>
                <a:tc>
                  <a:txBody>
                    <a:bodyPr/>
                    <a:lstStyle/>
                    <a:p>
                      <a:pPr algn="r"/>
                      <a:endParaRPr lang="en-US" sz="1100" dirty="0">
                        <a:solidFill>
                          <a:srgbClr val="000000"/>
                        </a:solidFill>
                        <a:effectLst/>
                        <a:latin typeface="Arial" panose="020B0604020202020204" pitchFamily="34" charset="0"/>
                      </a:endParaRPr>
                    </a:p>
                    <a:p>
                      <a:pPr algn="r"/>
                      <a:r>
                        <a:rPr lang="en-US" sz="1100" dirty="0">
                          <a:solidFill>
                            <a:srgbClr val="000000"/>
                          </a:solidFill>
                          <a:effectLst/>
                          <a:latin typeface="Arial" panose="020B0604020202020204" pitchFamily="34" charset="0"/>
                        </a:rPr>
                        <a:t>0.2%</a:t>
                      </a:r>
                    </a:p>
                  </a:txBody>
                  <a:tcPr marR="47625" anchor="ctr"/>
                </a:tc>
                <a:extLst>
                  <a:ext uri="{0D108BD9-81ED-4DB2-BD59-A6C34878D82A}">
                    <a16:rowId xmlns:a16="http://schemas.microsoft.com/office/drawing/2014/main" val="2856740004"/>
                  </a:ext>
                </a:extLst>
              </a:tr>
              <a:tr h="279645">
                <a:tc>
                  <a:txBody>
                    <a:bodyPr/>
                    <a:lstStyle/>
                    <a:p>
                      <a:r>
                        <a:rPr lang="en-US" sz="1000" dirty="0">
                          <a:solidFill>
                            <a:srgbClr val="000000"/>
                          </a:solidFill>
                          <a:effectLst/>
                          <a:latin typeface="Arial" panose="020B0604020202020204" pitchFamily="34" charset="0"/>
                        </a:rPr>
                        <a:t>Two or More Races, percent</a:t>
                      </a:r>
                    </a:p>
                  </a:txBody>
                  <a:tcPr marL="76200" marR="28575" marT="38100" marB="38100" anchor="ctr"/>
                </a:tc>
                <a:tc>
                  <a:txBody>
                    <a:bodyPr/>
                    <a:lstStyle/>
                    <a:p>
                      <a:pPr algn="r"/>
                      <a:endParaRPr lang="en-US" sz="1000" dirty="0">
                        <a:solidFill>
                          <a:srgbClr val="000000"/>
                        </a:solidFill>
                        <a:effectLst/>
                        <a:latin typeface="Arial" panose="020B0604020202020204" pitchFamily="34" charset="0"/>
                      </a:endParaRPr>
                    </a:p>
                    <a:p>
                      <a:pPr algn="r"/>
                      <a:r>
                        <a:rPr lang="en-US" sz="1000" dirty="0">
                          <a:solidFill>
                            <a:srgbClr val="000000"/>
                          </a:solidFill>
                          <a:effectLst/>
                          <a:latin typeface="Arial" panose="020B0604020202020204" pitchFamily="34" charset="0"/>
                        </a:rPr>
                        <a:t>3.0%</a:t>
                      </a:r>
                    </a:p>
                  </a:txBody>
                  <a:tcPr marR="47625" anchor="ctr"/>
                </a:tc>
                <a:extLst>
                  <a:ext uri="{0D108BD9-81ED-4DB2-BD59-A6C34878D82A}">
                    <a16:rowId xmlns:a16="http://schemas.microsoft.com/office/drawing/2014/main" val="2404672579"/>
                  </a:ext>
                </a:extLst>
              </a:tr>
              <a:tr h="172089">
                <a:tc>
                  <a:txBody>
                    <a:bodyPr/>
                    <a:lstStyle/>
                    <a:p>
                      <a:r>
                        <a:rPr lang="en-US" sz="1000" dirty="0">
                          <a:solidFill>
                            <a:srgbClr val="000000"/>
                          </a:solidFill>
                          <a:effectLst/>
                          <a:latin typeface="Arial" panose="020B0604020202020204" pitchFamily="34" charset="0"/>
                        </a:rPr>
                        <a:t>Hispanic or Latino, percent</a:t>
                      </a:r>
                      <a:r>
                        <a:rPr lang="en-US" sz="1000" u="none" strike="noStrike" dirty="0">
                          <a:solidFill>
                            <a:srgbClr val="2B74B7"/>
                          </a:solidFill>
                          <a:effectLst/>
                          <a:latin typeface="Arial" panose="020B0604020202020204" pitchFamily="34" charset="0"/>
                          <a:hlinkClick r:id="rId3" tooltip="Hispanics may be of any race, so also are included in applicable race categories"/>
                        </a:rPr>
                        <a:t>(b)</a:t>
                      </a:r>
                      <a:endParaRPr lang="en-US" sz="1000" dirty="0">
                        <a:solidFill>
                          <a:srgbClr val="000000"/>
                        </a:solidFill>
                        <a:effectLst/>
                        <a:latin typeface="Arial" panose="020B0604020202020204" pitchFamily="34" charset="0"/>
                      </a:endParaRPr>
                    </a:p>
                  </a:txBody>
                  <a:tcPr marL="76200" marR="28575" marT="38100" marB="38100" anchor="ctr"/>
                </a:tc>
                <a:tc>
                  <a:txBody>
                    <a:bodyPr/>
                    <a:lstStyle/>
                    <a:p>
                      <a:pPr algn="r"/>
                      <a:r>
                        <a:rPr lang="en-US" sz="1000" dirty="0">
                          <a:solidFill>
                            <a:srgbClr val="000000"/>
                          </a:solidFill>
                          <a:effectLst/>
                          <a:latin typeface="Arial" panose="020B0604020202020204" pitchFamily="34" charset="0"/>
                        </a:rPr>
                        <a:t>9.3%</a:t>
                      </a:r>
                    </a:p>
                  </a:txBody>
                  <a:tcPr marR="47625" anchor="ctr"/>
                </a:tc>
                <a:extLst>
                  <a:ext uri="{0D108BD9-81ED-4DB2-BD59-A6C34878D82A}">
                    <a16:rowId xmlns:a16="http://schemas.microsoft.com/office/drawing/2014/main" val="4196298394"/>
                  </a:ext>
                </a:extLst>
              </a:tr>
              <a:tr h="279645">
                <a:tc>
                  <a:txBody>
                    <a:bodyPr/>
                    <a:lstStyle/>
                    <a:p>
                      <a:r>
                        <a:rPr lang="en-US" sz="1000" dirty="0">
                          <a:solidFill>
                            <a:srgbClr val="000000"/>
                          </a:solidFill>
                          <a:effectLst/>
                          <a:latin typeface="Arial" panose="020B0604020202020204" pitchFamily="34" charset="0"/>
                        </a:rPr>
                        <a:t>White alone, not Hispanic or Latino, percent</a:t>
                      </a:r>
                    </a:p>
                  </a:txBody>
                  <a:tcPr marL="76200" marR="28575" marT="38100" marB="38100" anchor="ctr"/>
                </a:tc>
                <a:tc>
                  <a:txBody>
                    <a:bodyPr/>
                    <a:lstStyle/>
                    <a:p>
                      <a:pPr algn="r"/>
                      <a:endParaRPr lang="en-US" sz="1000" dirty="0">
                        <a:solidFill>
                          <a:srgbClr val="000000"/>
                        </a:solidFill>
                        <a:effectLst/>
                        <a:latin typeface="Arial" panose="020B0604020202020204" pitchFamily="34" charset="0"/>
                      </a:endParaRPr>
                    </a:p>
                    <a:p>
                      <a:pPr algn="r"/>
                      <a:r>
                        <a:rPr lang="en-US" sz="1000" dirty="0">
                          <a:solidFill>
                            <a:srgbClr val="000000"/>
                          </a:solidFill>
                          <a:effectLst/>
                          <a:latin typeface="Arial" panose="020B0604020202020204" pitchFamily="34" charset="0"/>
                        </a:rPr>
                        <a:t>23.3%</a:t>
                      </a:r>
                    </a:p>
                  </a:txBody>
                  <a:tcPr marR="47625" anchor="ctr"/>
                </a:tc>
                <a:extLst>
                  <a:ext uri="{0D108BD9-81ED-4DB2-BD59-A6C34878D82A}">
                    <a16:rowId xmlns:a16="http://schemas.microsoft.com/office/drawing/2014/main" val="3511139782"/>
                  </a:ext>
                </a:extLst>
              </a:tr>
            </a:tbl>
          </a:graphicData>
        </a:graphic>
      </p:graphicFrame>
    </p:spTree>
    <p:extLst>
      <p:ext uri="{BB962C8B-B14F-4D97-AF65-F5344CB8AC3E}">
        <p14:creationId xmlns:p14="http://schemas.microsoft.com/office/powerpoint/2010/main" val="252665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94F8-CEC7-470C-BE6B-24D5F2BD576D}"/>
              </a:ext>
            </a:extLst>
          </p:cNvPr>
          <p:cNvSpPr>
            <a:spLocks noGrp="1"/>
          </p:cNvSpPr>
          <p:nvPr>
            <p:ph type="title"/>
          </p:nvPr>
        </p:nvSpPr>
        <p:spPr/>
        <p:txBody>
          <a:bodyPr/>
          <a:lstStyle/>
          <a:p>
            <a:r>
              <a:rPr lang="en-US" dirty="0"/>
              <a:t>Morbidity and Mortality </a:t>
            </a:r>
          </a:p>
        </p:txBody>
      </p:sp>
      <p:graphicFrame>
        <p:nvGraphicFramePr>
          <p:cNvPr id="4" name="Content Placeholder 3">
            <a:extLst>
              <a:ext uri="{FF2B5EF4-FFF2-40B4-BE49-F238E27FC236}">
                <a16:creationId xmlns:a16="http://schemas.microsoft.com/office/drawing/2014/main" id="{9DDF01E0-E00F-45A2-BD43-8B1B0DA21DD8}"/>
              </a:ext>
            </a:extLst>
          </p:cNvPr>
          <p:cNvGraphicFramePr>
            <a:graphicFrameLocks noGrp="1"/>
          </p:cNvGraphicFramePr>
          <p:nvPr>
            <p:ph idx="1"/>
            <p:extLst/>
          </p:nvPr>
        </p:nvGraphicFramePr>
        <p:xfrm>
          <a:off x="30480" y="1543407"/>
          <a:ext cx="4953000" cy="5314593"/>
        </p:xfrm>
        <a:graphic>
          <a:graphicData uri="http://schemas.openxmlformats.org/drawingml/2006/table">
            <a:tbl>
              <a:tblPr firstRow="1" bandRow="1">
                <a:tableStyleId>{21E4AEA4-8DFA-4A89-87EB-49C32662AFE0}</a:tableStyleId>
              </a:tblPr>
              <a:tblGrid>
                <a:gridCol w="1238250">
                  <a:extLst>
                    <a:ext uri="{9D8B030D-6E8A-4147-A177-3AD203B41FA5}">
                      <a16:colId xmlns:a16="http://schemas.microsoft.com/office/drawing/2014/main" val="1394661981"/>
                    </a:ext>
                  </a:extLst>
                </a:gridCol>
                <a:gridCol w="1238250">
                  <a:extLst>
                    <a:ext uri="{9D8B030D-6E8A-4147-A177-3AD203B41FA5}">
                      <a16:colId xmlns:a16="http://schemas.microsoft.com/office/drawing/2014/main" val="372277368"/>
                    </a:ext>
                  </a:extLst>
                </a:gridCol>
                <a:gridCol w="1238250">
                  <a:extLst>
                    <a:ext uri="{9D8B030D-6E8A-4147-A177-3AD203B41FA5}">
                      <a16:colId xmlns:a16="http://schemas.microsoft.com/office/drawing/2014/main" val="2846918401"/>
                    </a:ext>
                  </a:extLst>
                </a:gridCol>
                <a:gridCol w="1238250">
                  <a:extLst>
                    <a:ext uri="{9D8B030D-6E8A-4147-A177-3AD203B41FA5}">
                      <a16:colId xmlns:a16="http://schemas.microsoft.com/office/drawing/2014/main" val="663876925"/>
                    </a:ext>
                  </a:extLst>
                </a:gridCol>
              </a:tblGrid>
              <a:tr h="247531">
                <a:tc>
                  <a:txBody>
                    <a:bodyPr/>
                    <a:lstStyle/>
                    <a:p>
                      <a:r>
                        <a:rPr lang="en-US" sz="1000" dirty="0">
                          <a:effectLst/>
                          <a:latin typeface="Verdana" panose="020B0604030504040204" pitchFamily="34" charset="0"/>
                        </a:rPr>
                        <a:t>Rank</a:t>
                      </a:r>
                    </a:p>
                  </a:txBody>
                  <a:tcPr anchor="ctr"/>
                </a:tc>
                <a:tc>
                  <a:txBody>
                    <a:bodyPr/>
                    <a:lstStyle/>
                    <a:p>
                      <a:pPr algn="l"/>
                      <a:r>
                        <a:rPr lang="en-US" sz="1000">
                          <a:effectLst/>
                          <a:latin typeface="Verdana" panose="020B0604030504040204" pitchFamily="34" charset="0"/>
                        </a:rPr>
                        <a:t>Cause</a:t>
                      </a:r>
                    </a:p>
                  </a:txBody>
                  <a:tcPr anchor="ctr"/>
                </a:tc>
                <a:tc>
                  <a:txBody>
                    <a:bodyPr/>
                    <a:lstStyle/>
                    <a:p>
                      <a:r>
                        <a:rPr lang="en-US" sz="1000">
                          <a:effectLst/>
                          <a:latin typeface="Verdana" panose="020B0604030504040204" pitchFamily="34" charset="0"/>
                        </a:rPr>
                        <a:t>Number</a:t>
                      </a:r>
                    </a:p>
                  </a:txBody>
                  <a:tcPr anchor="ctr"/>
                </a:tc>
                <a:tc>
                  <a:txBody>
                    <a:bodyPr/>
                    <a:lstStyle/>
                    <a:p>
                      <a:r>
                        <a:rPr lang="en-US" sz="1000">
                          <a:effectLst/>
                          <a:latin typeface="Verdana" panose="020B0604030504040204" pitchFamily="34" charset="0"/>
                        </a:rPr>
                        <a:t>%</a:t>
                      </a:r>
                    </a:p>
                  </a:txBody>
                  <a:tcPr anchor="ctr"/>
                </a:tc>
                <a:extLst>
                  <a:ext uri="{0D108BD9-81ED-4DB2-BD59-A6C34878D82A}">
                    <a16:rowId xmlns:a16="http://schemas.microsoft.com/office/drawing/2014/main" val="1034284603"/>
                  </a:ext>
                </a:extLst>
              </a:tr>
              <a:tr h="345090">
                <a:tc>
                  <a:txBody>
                    <a:bodyPr/>
                    <a:lstStyle/>
                    <a:p>
                      <a:pPr algn="r"/>
                      <a:r>
                        <a:rPr lang="en-US" sz="1000">
                          <a:effectLst/>
                          <a:latin typeface="Verdana" panose="020B0604030504040204" pitchFamily="34" charset="0"/>
                        </a:rPr>
                        <a:t>1</a:t>
                      </a:r>
                    </a:p>
                  </a:txBody>
                  <a:tcPr anchor="ctr"/>
                </a:tc>
                <a:tc>
                  <a:txBody>
                    <a:bodyPr/>
                    <a:lstStyle/>
                    <a:p>
                      <a:r>
                        <a:rPr lang="en-US" sz="1000">
                          <a:effectLst/>
                          <a:latin typeface="Verdana" panose="020B0604030504040204" pitchFamily="34" charset="0"/>
                        </a:rPr>
                        <a:t>Diseases of heart</a:t>
                      </a:r>
                    </a:p>
                  </a:txBody>
                  <a:tcPr anchor="ctr"/>
                </a:tc>
                <a:tc>
                  <a:txBody>
                    <a:bodyPr/>
                    <a:lstStyle/>
                    <a:p>
                      <a:pPr algn="r"/>
                      <a:r>
                        <a:rPr lang="en-US" sz="1000">
                          <a:effectLst/>
                          <a:latin typeface="Verdana" panose="020B0604030504040204" pitchFamily="34" charset="0"/>
                        </a:rPr>
                        <a:t>355</a:t>
                      </a:r>
                    </a:p>
                  </a:txBody>
                  <a:tcPr anchor="ctr"/>
                </a:tc>
                <a:tc>
                  <a:txBody>
                    <a:bodyPr/>
                    <a:lstStyle/>
                    <a:p>
                      <a:pPr algn="r"/>
                      <a:r>
                        <a:rPr lang="en-US" sz="1000">
                          <a:effectLst/>
                          <a:latin typeface="Verdana" panose="020B0604030504040204" pitchFamily="34" charset="0"/>
                        </a:rPr>
                        <a:t>24.0</a:t>
                      </a:r>
                    </a:p>
                  </a:txBody>
                  <a:tcPr anchor="ctr"/>
                </a:tc>
                <a:extLst>
                  <a:ext uri="{0D108BD9-81ED-4DB2-BD59-A6C34878D82A}">
                    <a16:rowId xmlns:a16="http://schemas.microsoft.com/office/drawing/2014/main" val="2115916826"/>
                  </a:ext>
                </a:extLst>
              </a:tr>
              <a:tr h="247531">
                <a:tc>
                  <a:txBody>
                    <a:bodyPr/>
                    <a:lstStyle/>
                    <a:p>
                      <a:pPr algn="r"/>
                      <a:r>
                        <a:rPr lang="en-US" sz="1000">
                          <a:effectLst/>
                          <a:latin typeface="Verdana" panose="020B0604030504040204" pitchFamily="34" charset="0"/>
                        </a:rPr>
                        <a:t>2</a:t>
                      </a:r>
                    </a:p>
                  </a:txBody>
                  <a:tcPr anchor="ctr"/>
                </a:tc>
                <a:tc>
                  <a:txBody>
                    <a:bodyPr/>
                    <a:lstStyle/>
                    <a:p>
                      <a:r>
                        <a:rPr lang="en-US" sz="1000">
                          <a:effectLst/>
                          <a:latin typeface="Verdana" panose="020B0604030504040204" pitchFamily="34" charset="0"/>
                        </a:rPr>
                        <a:t>Cancer</a:t>
                      </a:r>
                    </a:p>
                  </a:txBody>
                  <a:tcPr anchor="ctr"/>
                </a:tc>
                <a:tc>
                  <a:txBody>
                    <a:bodyPr/>
                    <a:lstStyle/>
                    <a:p>
                      <a:pPr algn="r"/>
                      <a:r>
                        <a:rPr lang="en-US" sz="1000">
                          <a:effectLst/>
                          <a:latin typeface="Verdana" panose="020B0604030504040204" pitchFamily="34" charset="0"/>
                        </a:rPr>
                        <a:t>283</a:t>
                      </a:r>
                    </a:p>
                  </a:txBody>
                  <a:tcPr anchor="ctr"/>
                </a:tc>
                <a:tc>
                  <a:txBody>
                    <a:bodyPr/>
                    <a:lstStyle/>
                    <a:p>
                      <a:pPr algn="r"/>
                      <a:r>
                        <a:rPr lang="en-US" sz="1000">
                          <a:effectLst/>
                          <a:latin typeface="Verdana" panose="020B0604030504040204" pitchFamily="34" charset="0"/>
                        </a:rPr>
                        <a:t>19.1</a:t>
                      </a:r>
                    </a:p>
                  </a:txBody>
                  <a:tcPr anchor="ctr"/>
                </a:tc>
                <a:extLst>
                  <a:ext uri="{0D108BD9-81ED-4DB2-BD59-A6C34878D82A}">
                    <a16:rowId xmlns:a16="http://schemas.microsoft.com/office/drawing/2014/main" val="2163153055"/>
                  </a:ext>
                </a:extLst>
              </a:tr>
              <a:tr h="477817">
                <a:tc>
                  <a:txBody>
                    <a:bodyPr/>
                    <a:lstStyle/>
                    <a:p>
                      <a:pPr algn="r"/>
                      <a:r>
                        <a:rPr lang="en-US" sz="1000">
                          <a:effectLst/>
                          <a:latin typeface="Verdana" panose="020B0604030504040204" pitchFamily="34" charset="0"/>
                        </a:rPr>
                        <a:t>3</a:t>
                      </a:r>
                    </a:p>
                  </a:txBody>
                  <a:tcPr anchor="ctr"/>
                </a:tc>
                <a:tc>
                  <a:txBody>
                    <a:bodyPr/>
                    <a:lstStyle/>
                    <a:p>
                      <a:r>
                        <a:rPr lang="en-US" sz="1000">
                          <a:effectLst/>
                          <a:latin typeface="Verdana" panose="020B0604030504040204" pitchFamily="34" charset="0"/>
                        </a:rPr>
                        <a:t>All other unintentional injuries</a:t>
                      </a:r>
                    </a:p>
                  </a:txBody>
                  <a:tcPr anchor="ctr"/>
                </a:tc>
                <a:tc>
                  <a:txBody>
                    <a:bodyPr/>
                    <a:lstStyle/>
                    <a:p>
                      <a:pPr algn="r"/>
                      <a:r>
                        <a:rPr lang="en-US" sz="1000">
                          <a:effectLst/>
                          <a:latin typeface="Verdana" panose="020B0604030504040204" pitchFamily="34" charset="0"/>
                        </a:rPr>
                        <a:t>90</a:t>
                      </a:r>
                    </a:p>
                  </a:txBody>
                  <a:tcPr anchor="ctr"/>
                </a:tc>
                <a:tc>
                  <a:txBody>
                    <a:bodyPr/>
                    <a:lstStyle/>
                    <a:p>
                      <a:pPr algn="r"/>
                      <a:r>
                        <a:rPr lang="en-US" sz="1000">
                          <a:effectLst/>
                          <a:latin typeface="Verdana" panose="020B0604030504040204" pitchFamily="34" charset="0"/>
                        </a:rPr>
                        <a:t>6.1</a:t>
                      </a:r>
                    </a:p>
                  </a:txBody>
                  <a:tcPr anchor="ctr"/>
                </a:tc>
                <a:extLst>
                  <a:ext uri="{0D108BD9-81ED-4DB2-BD59-A6C34878D82A}">
                    <a16:rowId xmlns:a16="http://schemas.microsoft.com/office/drawing/2014/main" val="2711583388"/>
                  </a:ext>
                </a:extLst>
              </a:tr>
              <a:tr h="345090">
                <a:tc>
                  <a:txBody>
                    <a:bodyPr/>
                    <a:lstStyle/>
                    <a:p>
                      <a:pPr algn="r"/>
                      <a:r>
                        <a:rPr lang="en-US" sz="1000">
                          <a:effectLst/>
                          <a:latin typeface="Verdana" panose="020B0604030504040204" pitchFamily="34" charset="0"/>
                        </a:rPr>
                        <a:t>4</a:t>
                      </a:r>
                    </a:p>
                  </a:txBody>
                  <a:tcPr anchor="ctr"/>
                </a:tc>
                <a:tc>
                  <a:txBody>
                    <a:bodyPr/>
                    <a:lstStyle/>
                    <a:p>
                      <a:r>
                        <a:rPr lang="en-US" sz="1000">
                          <a:effectLst/>
                          <a:latin typeface="Verdana" panose="020B0604030504040204" pitchFamily="34" charset="0"/>
                        </a:rPr>
                        <a:t>Cerebrovascular diseases</a:t>
                      </a:r>
                    </a:p>
                  </a:txBody>
                  <a:tcPr anchor="ctr"/>
                </a:tc>
                <a:tc>
                  <a:txBody>
                    <a:bodyPr/>
                    <a:lstStyle/>
                    <a:p>
                      <a:pPr algn="r"/>
                      <a:r>
                        <a:rPr lang="en-US" sz="1000">
                          <a:effectLst/>
                          <a:latin typeface="Verdana" panose="020B0604030504040204" pitchFamily="34" charset="0"/>
                        </a:rPr>
                        <a:t>81</a:t>
                      </a:r>
                    </a:p>
                  </a:txBody>
                  <a:tcPr anchor="ctr"/>
                </a:tc>
                <a:tc>
                  <a:txBody>
                    <a:bodyPr/>
                    <a:lstStyle/>
                    <a:p>
                      <a:pPr algn="r"/>
                      <a:r>
                        <a:rPr lang="en-US" sz="1000" dirty="0">
                          <a:effectLst/>
                          <a:latin typeface="Verdana" panose="020B0604030504040204" pitchFamily="34" charset="0"/>
                        </a:rPr>
                        <a:t>5.5</a:t>
                      </a:r>
                    </a:p>
                  </a:txBody>
                  <a:tcPr anchor="ctr"/>
                </a:tc>
                <a:extLst>
                  <a:ext uri="{0D108BD9-81ED-4DB2-BD59-A6C34878D82A}">
                    <a16:rowId xmlns:a16="http://schemas.microsoft.com/office/drawing/2014/main" val="3282780576"/>
                  </a:ext>
                </a:extLst>
              </a:tr>
              <a:tr h="345090">
                <a:tc>
                  <a:txBody>
                    <a:bodyPr/>
                    <a:lstStyle/>
                    <a:p>
                      <a:pPr algn="r"/>
                      <a:r>
                        <a:rPr lang="en-US" sz="1000">
                          <a:effectLst/>
                          <a:latin typeface="Verdana" panose="020B0604030504040204" pitchFamily="34" charset="0"/>
                        </a:rPr>
                        <a:t>5</a:t>
                      </a:r>
                    </a:p>
                  </a:txBody>
                  <a:tcPr anchor="ctr"/>
                </a:tc>
                <a:tc>
                  <a:txBody>
                    <a:bodyPr/>
                    <a:lstStyle/>
                    <a:p>
                      <a:r>
                        <a:rPr lang="en-US" sz="1000">
                          <a:effectLst/>
                          <a:latin typeface="Verdana" panose="020B0604030504040204" pitchFamily="34" charset="0"/>
                        </a:rPr>
                        <a:t>Alzheimer's disease</a:t>
                      </a:r>
                    </a:p>
                  </a:txBody>
                  <a:tcPr anchor="ctr"/>
                </a:tc>
                <a:tc>
                  <a:txBody>
                    <a:bodyPr/>
                    <a:lstStyle/>
                    <a:p>
                      <a:pPr algn="r"/>
                      <a:r>
                        <a:rPr lang="en-US" sz="1000">
                          <a:effectLst/>
                          <a:latin typeface="Verdana" panose="020B0604030504040204" pitchFamily="34" charset="0"/>
                        </a:rPr>
                        <a:t>70</a:t>
                      </a:r>
                    </a:p>
                  </a:txBody>
                  <a:tcPr anchor="ctr"/>
                </a:tc>
                <a:tc>
                  <a:txBody>
                    <a:bodyPr/>
                    <a:lstStyle/>
                    <a:p>
                      <a:pPr algn="r"/>
                      <a:r>
                        <a:rPr lang="en-US" sz="1000">
                          <a:effectLst/>
                          <a:latin typeface="Verdana" panose="020B0604030504040204" pitchFamily="34" charset="0"/>
                        </a:rPr>
                        <a:t>4.7</a:t>
                      </a:r>
                    </a:p>
                  </a:txBody>
                  <a:tcPr anchor="ctr"/>
                </a:tc>
                <a:extLst>
                  <a:ext uri="{0D108BD9-81ED-4DB2-BD59-A6C34878D82A}">
                    <a16:rowId xmlns:a16="http://schemas.microsoft.com/office/drawing/2014/main" val="4175403510"/>
                  </a:ext>
                </a:extLst>
              </a:tr>
              <a:tr h="477817">
                <a:tc>
                  <a:txBody>
                    <a:bodyPr/>
                    <a:lstStyle/>
                    <a:p>
                      <a:pPr algn="r"/>
                      <a:r>
                        <a:rPr lang="en-US" sz="1000">
                          <a:effectLst/>
                          <a:latin typeface="Verdana" panose="020B0604030504040204" pitchFamily="34" charset="0"/>
                        </a:rPr>
                        <a:t>6</a:t>
                      </a:r>
                    </a:p>
                  </a:txBody>
                  <a:tcPr anchor="ctr"/>
                </a:tc>
                <a:tc>
                  <a:txBody>
                    <a:bodyPr/>
                    <a:lstStyle/>
                    <a:p>
                      <a:r>
                        <a:rPr lang="en-US" sz="1000">
                          <a:effectLst/>
                          <a:latin typeface="Verdana" panose="020B0604030504040204" pitchFamily="34" charset="0"/>
                        </a:rPr>
                        <a:t>Chronic lower respiratory diseases</a:t>
                      </a:r>
                    </a:p>
                  </a:txBody>
                  <a:tcPr anchor="ctr"/>
                </a:tc>
                <a:tc>
                  <a:txBody>
                    <a:bodyPr/>
                    <a:lstStyle/>
                    <a:p>
                      <a:pPr algn="r"/>
                      <a:r>
                        <a:rPr lang="en-US" sz="1000">
                          <a:effectLst/>
                          <a:latin typeface="Verdana" panose="020B0604030504040204" pitchFamily="34" charset="0"/>
                        </a:rPr>
                        <a:t>62</a:t>
                      </a:r>
                    </a:p>
                  </a:txBody>
                  <a:tcPr anchor="ctr"/>
                </a:tc>
                <a:tc>
                  <a:txBody>
                    <a:bodyPr/>
                    <a:lstStyle/>
                    <a:p>
                      <a:pPr algn="r"/>
                      <a:r>
                        <a:rPr lang="en-US" sz="1000">
                          <a:effectLst/>
                          <a:latin typeface="Verdana" panose="020B0604030504040204" pitchFamily="34" charset="0"/>
                        </a:rPr>
                        <a:t>4.2</a:t>
                      </a:r>
                    </a:p>
                  </a:txBody>
                  <a:tcPr anchor="ctr"/>
                </a:tc>
                <a:extLst>
                  <a:ext uri="{0D108BD9-81ED-4DB2-BD59-A6C34878D82A}">
                    <a16:rowId xmlns:a16="http://schemas.microsoft.com/office/drawing/2014/main" val="3678999726"/>
                  </a:ext>
                </a:extLst>
              </a:tr>
              <a:tr h="345090">
                <a:tc>
                  <a:txBody>
                    <a:bodyPr/>
                    <a:lstStyle/>
                    <a:p>
                      <a:pPr algn="r"/>
                      <a:r>
                        <a:rPr lang="en-US" sz="1000">
                          <a:effectLst/>
                          <a:latin typeface="Verdana" panose="020B0604030504040204" pitchFamily="34" charset="0"/>
                        </a:rPr>
                        <a:t>7</a:t>
                      </a:r>
                    </a:p>
                  </a:txBody>
                  <a:tcPr anchor="ctr"/>
                </a:tc>
                <a:tc>
                  <a:txBody>
                    <a:bodyPr/>
                    <a:lstStyle/>
                    <a:p>
                      <a:r>
                        <a:rPr lang="en-US" sz="1000">
                          <a:effectLst/>
                          <a:latin typeface="Verdana" panose="020B0604030504040204" pitchFamily="34" charset="0"/>
                        </a:rPr>
                        <a:t>Diabetes mellitus</a:t>
                      </a:r>
                    </a:p>
                  </a:txBody>
                  <a:tcPr anchor="ctr"/>
                </a:tc>
                <a:tc>
                  <a:txBody>
                    <a:bodyPr/>
                    <a:lstStyle/>
                    <a:p>
                      <a:pPr algn="r"/>
                      <a:r>
                        <a:rPr lang="en-US" sz="1000">
                          <a:effectLst/>
                          <a:latin typeface="Verdana" panose="020B0604030504040204" pitchFamily="34" charset="0"/>
                        </a:rPr>
                        <a:t>54</a:t>
                      </a:r>
                    </a:p>
                  </a:txBody>
                  <a:tcPr anchor="ctr"/>
                </a:tc>
                <a:tc>
                  <a:txBody>
                    <a:bodyPr/>
                    <a:lstStyle/>
                    <a:p>
                      <a:pPr algn="r"/>
                      <a:r>
                        <a:rPr lang="en-US" sz="1000">
                          <a:effectLst/>
                          <a:latin typeface="Verdana" panose="020B0604030504040204" pitchFamily="34" charset="0"/>
                        </a:rPr>
                        <a:t>3.6</a:t>
                      </a:r>
                    </a:p>
                  </a:txBody>
                  <a:tcPr anchor="ctr"/>
                </a:tc>
                <a:extLst>
                  <a:ext uri="{0D108BD9-81ED-4DB2-BD59-A6C34878D82A}">
                    <a16:rowId xmlns:a16="http://schemas.microsoft.com/office/drawing/2014/main" val="389456948"/>
                  </a:ext>
                </a:extLst>
              </a:tr>
              <a:tr h="345090">
                <a:tc>
                  <a:txBody>
                    <a:bodyPr/>
                    <a:lstStyle/>
                    <a:p>
                      <a:pPr algn="r"/>
                      <a:r>
                        <a:rPr lang="en-US" sz="1000">
                          <a:effectLst/>
                          <a:latin typeface="Verdana" panose="020B0604030504040204" pitchFamily="34" charset="0"/>
                        </a:rPr>
                        <a:t>8</a:t>
                      </a:r>
                    </a:p>
                  </a:txBody>
                  <a:tcPr anchor="ctr"/>
                </a:tc>
                <a:tc>
                  <a:txBody>
                    <a:bodyPr/>
                    <a:lstStyle/>
                    <a:p>
                      <a:r>
                        <a:rPr lang="en-US" sz="1000">
                          <a:effectLst/>
                          <a:latin typeface="Verdana" panose="020B0604030504040204" pitchFamily="34" charset="0"/>
                        </a:rPr>
                        <a:t>Motor vehicle injuries</a:t>
                      </a:r>
                    </a:p>
                  </a:txBody>
                  <a:tcPr anchor="ctr"/>
                </a:tc>
                <a:tc>
                  <a:txBody>
                    <a:bodyPr/>
                    <a:lstStyle/>
                    <a:p>
                      <a:pPr algn="r"/>
                      <a:r>
                        <a:rPr lang="en-US" sz="1000">
                          <a:effectLst/>
                          <a:latin typeface="Verdana" panose="020B0604030504040204" pitchFamily="34" charset="0"/>
                        </a:rPr>
                        <a:t>50</a:t>
                      </a:r>
                    </a:p>
                  </a:txBody>
                  <a:tcPr anchor="ctr"/>
                </a:tc>
                <a:tc>
                  <a:txBody>
                    <a:bodyPr/>
                    <a:lstStyle/>
                    <a:p>
                      <a:pPr algn="r"/>
                      <a:r>
                        <a:rPr lang="en-US" sz="1000">
                          <a:effectLst/>
                          <a:latin typeface="Verdana" panose="020B0604030504040204" pitchFamily="34" charset="0"/>
                        </a:rPr>
                        <a:t>3.4</a:t>
                      </a:r>
                    </a:p>
                  </a:txBody>
                  <a:tcPr anchor="ctr"/>
                </a:tc>
                <a:extLst>
                  <a:ext uri="{0D108BD9-81ED-4DB2-BD59-A6C34878D82A}">
                    <a16:rowId xmlns:a16="http://schemas.microsoft.com/office/drawing/2014/main" val="2844995778"/>
                  </a:ext>
                </a:extLst>
              </a:tr>
              <a:tr h="610544">
                <a:tc>
                  <a:txBody>
                    <a:bodyPr/>
                    <a:lstStyle/>
                    <a:p>
                      <a:pPr algn="r"/>
                      <a:r>
                        <a:rPr lang="en-US" sz="1000">
                          <a:effectLst/>
                          <a:latin typeface="Verdana" panose="020B0604030504040204" pitchFamily="34" charset="0"/>
                        </a:rPr>
                        <a:t>9</a:t>
                      </a:r>
                    </a:p>
                  </a:txBody>
                  <a:tcPr anchor="ctr"/>
                </a:tc>
                <a:tc>
                  <a:txBody>
                    <a:bodyPr/>
                    <a:lstStyle/>
                    <a:p>
                      <a:r>
                        <a:rPr lang="en-US" sz="1000">
                          <a:effectLst/>
                          <a:latin typeface="Verdana" panose="020B0604030504040204" pitchFamily="34" charset="0"/>
                        </a:rPr>
                        <a:t>Nephritis, nephrotic syndrome and nephrosis</a:t>
                      </a:r>
                    </a:p>
                  </a:txBody>
                  <a:tcPr anchor="ctr"/>
                </a:tc>
                <a:tc>
                  <a:txBody>
                    <a:bodyPr/>
                    <a:lstStyle/>
                    <a:p>
                      <a:pPr algn="r"/>
                      <a:r>
                        <a:rPr lang="en-US" sz="1000">
                          <a:effectLst/>
                          <a:latin typeface="Verdana" panose="020B0604030504040204" pitchFamily="34" charset="0"/>
                        </a:rPr>
                        <a:t>42</a:t>
                      </a:r>
                    </a:p>
                  </a:txBody>
                  <a:tcPr anchor="ctr"/>
                </a:tc>
                <a:tc>
                  <a:txBody>
                    <a:bodyPr/>
                    <a:lstStyle/>
                    <a:p>
                      <a:pPr algn="r"/>
                      <a:r>
                        <a:rPr lang="en-US" sz="1000">
                          <a:effectLst/>
                          <a:latin typeface="Verdana" panose="020B0604030504040204" pitchFamily="34" charset="0"/>
                        </a:rPr>
                        <a:t>2.8</a:t>
                      </a:r>
                    </a:p>
                  </a:txBody>
                  <a:tcPr anchor="ctr"/>
                </a:tc>
                <a:extLst>
                  <a:ext uri="{0D108BD9-81ED-4DB2-BD59-A6C34878D82A}">
                    <a16:rowId xmlns:a16="http://schemas.microsoft.com/office/drawing/2014/main" val="1484794315"/>
                  </a:ext>
                </a:extLst>
              </a:tr>
              <a:tr h="345090">
                <a:tc>
                  <a:txBody>
                    <a:bodyPr/>
                    <a:lstStyle/>
                    <a:p>
                      <a:pPr algn="r"/>
                      <a:r>
                        <a:rPr lang="en-US" sz="1000">
                          <a:effectLst/>
                          <a:latin typeface="Verdana" panose="020B0604030504040204" pitchFamily="34" charset="0"/>
                        </a:rPr>
                        <a:t>10</a:t>
                      </a:r>
                    </a:p>
                  </a:txBody>
                  <a:tcPr anchor="ctr"/>
                </a:tc>
                <a:tc>
                  <a:txBody>
                    <a:bodyPr/>
                    <a:lstStyle/>
                    <a:p>
                      <a:r>
                        <a:rPr lang="en-US" sz="1000">
                          <a:effectLst/>
                          <a:latin typeface="Verdana" panose="020B0604030504040204" pitchFamily="34" charset="0"/>
                        </a:rPr>
                        <a:t>Influenza and pneumonia</a:t>
                      </a:r>
                    </a:p>
                  </a:txBody>
                  <a:tcPr anchor="ctr"/>
                </a:tc>
                <a:tc>
                  <a:txBody>
                    <a:bodyPr/>
                    <a:lstStyle/>
                    <a:p>
                      <a:pPr algn="r"/>
                      <a:r>
                        <a:rPr lang="en-US" sz="1000">
                          <a:effectLst/>
                          <a:latin typeface="Verdana" panose="020B0604030504040204" pitchFamily="34" charset="0"/>
                        </a:rPr>
                        <a:t>34</a:t>
                      </a:r>
                    </a:p>
                  </a:txBody>
                  <a:tcPr anchor="ctr"/>
                </a:tc>
                <a:tc>
                  <a:txBody>
                    <a:bodyPr/>
                    <a:lstStyle/>
                    <a:p>
                      <a:pPr algn="r"/>
                      <a:r>
                        <a:rPr lang="en-US" sz="1000" dirty="0">
                          <a:effectLst/>
                          <a:latin typeface="Verdana" panose="020B0604030504040204" pitchFamily="34" charset="0"/>
                        </a:rPr>
                        <a:t>2.3</a:t>
                      </a:r>
                    </a:p>
                  </a:txBody>
                  <a:tcPr anchor="ctr"/>
                </a:tc>
                <a:extLst>
                  <a:ext uri="{0D108BD9-81ED-4DB2-BD59-A6C34878D82A}">
                    <a16:rowId xmlns:a16="http://schemas.microsoft.com/office/drawing/2014/main" val="1833935096"/>
                  </a:ext>
                </a:extLst>
              </a:tr>
              <a:tr h="345090">
                <a:tc>
                  <a:txBody>
                    <a:bodyPr/>
                    <a:lstStyle/>
                    <a:p>
                      <a:r>
                        <a:rPr lang="en-US" sz="1000">
                          <a:effectLst/>
                          <a:latin typeface="Verdana" panose="020B0604030504040204" pitchFamily="34" charset="0"/>
                        </a:rPr>
                        <a:t> </a:t>
                      </a:r>
                    </a:p>
                  </a:txBody>
                  <a:tcPr anchor="ctr"/>
                </a:tc>
                <a:tc>
                  <a:txBody>
                    <a:bodyPr/>
                    <a:lstStyle/>
                    <a:p>
                      <a:pPr algn="r"/>
                      <a:r>
                        <a:rPr lang="en-US" sz="1000">
                          <a:effectLst/>
                          <a:latin typeface="Verdana" panose="020B0604030504040204" pitchFamily="34" charset="0"/>
                        </a:rPr>
                        <a:t>All other causes (Residual)</a:t>
                      </a:r>
                    </a:p>
                  </a:txBody>
                  <a:tcPr anchor="ctr"/>
                </a:tc>
                <a:tc>
                  <a:txBody>
                    <a:bodyPr/>
                    <a:lstStyle/>
                    <a:p>
                      <a:pPr algn="r"/>
                      <a:r>
                        <a:rPr lang="en-US" sz="1000">
                          <a:effectLst/>
                          <a:latin typeface="Verdana" panose="020B0604030504040204" pitchFamily="34" charset="0"/>
                        </a:rPr>
                        <a:t>361</a:t>
                      </a:r>
                    </a:p>
                  </a:txBody>
                  <a:tcPr anchor="ctr"/>
                </a:tc>
                <a:tc>
                  <a:txBody>
                    <a:bodyPr/>
                    <a:lstStyle/>
                    <a:p>
                      <a:pPr algn="r"/>
                      <a:r>
                        <a:rPr lang="en-US" sz="1000">
                          <a:effectLst/>
                          <a:latin typeface="Verdana" panose="020B0604030504040204" pitchFamily="34" charset="0"/>
                        </a:rPr>
                        <a:t>24.3</a:t>
                      </a:r>
                    </a:p>
                  </a:txBody>
                  <a:tcPr anchor="ctr"/>
                </a:tc>
                <a:extLst>
                  <a:ext uri="{0D108BD9-81ED-4DB2-BD59-A6C34878D82A}">
                    <a16:rowId xmlns:a16="http://schemas.microsoft.com/office/drawing/2014/main" val="26019883"/>
                  </a:ext>
                </a:extLst>
              </a:tr>
              <a:tr h="247531">
                <a:tc gridSpan="2">
                  <a:txBody>
                    <a:bodyPr/>
                    <a:lstStyle/>
                    <a:p>
                      <a:pPr algn="r"/>
                      <a:r>
                        <a:rPr lang="en-US" sz="1000" b="1">
                          <a:effectLst/>
                          <a:latin typeface="Verdana" panose="020B0604030504040204" pitchFamily="34" charset="0"/>
                        </a:rPr>
                        <a:t>Total Deaths -- All Causes</a:t>
                      </a:r>
                      <a:endParaRPr lang="en-US" sz="1000">
                        <a:effectLst/>
                        <a:latin typeface="Verdana" panose="020B0604030504040204" pitchFamily="34" charset="0"/>
                      </a:endParaRPr>
                    </a:p>
                  </a:txBody>
                  <a:tcPr anchor="ctr"/>
                </a:tc>
                <a:tc hMerge="1">
                  <a:txBody>
                    <a:bodyPr/>
                    <a:lstStyle/>
                    <a:p>
                      <a:endParaRPr lang="en-US"/>
                    </a:p>
                  </a:txBody>
                  <a:tcPr/>
                </a:tc>
                <a:tc>
                  <a:txBody>
                    <a:bodyPr/>
                    <a:lstStyle/>
                    <a:p>
                      <a:pPr algn="r"/>
                      <a:r>
                        <a:rPr lang="en-US" sz="1000">
                          <a:effectLst/>
                          <a:latin typeface="Verdana" panose="020B0604030504040204" pitchFamily="34" charset="0"/>
                        </a:rPr>
                        <a:t>1482</a:t>
                      </a:r>
                    </a:p>
                  </a:txBody>
                  <a:tcPr anchor="ctr"/>
                </a:tc>
                <a:tc>
                  <a:txBody>
                    <a:bodyPr/>
                    <a:lstStyle/>
                    <a:p>
                      <a:r>
                        <a:rPr lang="en-US" sz="1000" dirty="0">
                          <a:effectLst/>
                          <a:latin typeface="Verdana" panose="020B0604030504040204" pitchFamily="34" charset="0"/>
                        </a:rPr>
                        <a:t>100.0</a:t>
                      </a:r>
                    </a:p>
                  </a:txBody>
                  <a:tcPr anchor="ctr"/>
                </a:tc>
                <a:extLst>
                  <a:ext uri="{0D108BD9-81ED-4DB2-BD59-A6C34878D82A}">
                    <a16:rowId xmlns:a16="http://schemas.microsoft.com/office/drawing/2014/main" val="967021225"/>
                  </a:ext>
                </a:extLst>
              </a:tr>
            </a:tbl>
          </a:graphicData>
        </a:graphic>
      </p:graphicFrame>
    </p:spTree>
    <p:extLst>
      <p:ext uri="{BB962C8B-B14F-4D97-AF65-F5344CB8AC3E}">
        <p14:creationId xmlns:p14="http://schemas.microsoft.com/office/powerpoint/2010/main" val="275068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A3A4-7DAA-4ADA-B7DA-788CF53BD5F5}"/>
              </a:ext>
            </a:extLst>
          </p:cNvPr>
          <p:cNvSpPr>
            <a:spLocks noGrp="1"/>
          </p:cNvSpPr>
          <p:nvPr>
            <p:ph type="title"/>
          </p:nvPr>
        </p:nvSpPr>
        <p:spPr/>
        <p:txBody>
          <a:bodyPr/>
          <a:lstStyle/>
          <a:p>
            <a:r>
              <a:rPr lang="en-US" dirty="0"/>
              <a:t>County Health Rankings</a:t>
            </a:r>
          </a:p>
        </p:txBody>
      </p:sp>
      <p:graphicFrame>
        <p:nvGraphicFramePr>
          <p:cNvPr id="12" name="Content Placeholder 11">
            <a:extLst>
              <a:ext uri="{FF2B5EF4-FFF2-40B4-BE49-F238E27FC236}">
                <a16:creationId xmlns:a16="http://schemas.microsoft.com/office/drawing/2014/main" id="{D4414FFE-2BF4-4B58-BABA-4EDE6DD7BAE2}"/>
              </a:ext>
            </a:extLst>
          </p:cNvPr>
          <p:cNvGraphicFramePr>
            <a:graphicFrameLocks noGrp="1"/>
          </p:cNvGraphicFramePr>
          <p:nvPr>
            <p:ph idx="1"/>
          </p:nvPr>
        </p:nvGraphicFramePr>
        <p:xfrm>
          <a:off x="7696200" y="1600200"/>
          <a:ext cx="4419600" cy="5257800"/>
        </p:xfrm>
        <a:graphic>
          <a:graphicData uri="http://schemas.openxmlformats.org/drawingml/2006/table">
            <a:tbl>
              <a:tblPr firstRow="1" bandRow="1">
                <a:tableStyleId>{21E4AEA4-8DFA-4A89-87EB-49C32662AFE0}</a:tableStyleId>
              </a:tblPr>
              <a:tblGrid>
                <a:gridCol w="1473200">
                  <a:extLst>
                    <a:ext uri="{9D8B030D-6E8A-4147-A177-3AD203B41FA5}">
                      <a16:colId xmlns:a16="http://schemas.microsoft.com/office/drawing/2014/main" val="2323677354"/>
                    </a:ext>
                  </a:extLst>
                </a:gridCol>
                <a:gridCol w="1473200">
                  <a:extLst>
                    <a:ext uri="{9D8B030D-6E8A-4147-A177-3AD203B41FA5}">
                      <a16:colId xmlns:a16="http://schemas.microsoft.com/office/drawing/2014/main" val="1015150476"/>
                    </a:ext>
                  </a:extLst>
                </a:gridCol>
                <a:gridCol w="1473200">
                  <a:extLst>
                    <a:ext uri="{9D8B030D-6E8A-4147-A177-3AD203B41FA5}">
                      <a16:colId xmlns:a16="http://schemas.microsoft.com/office/drawing/2014/main" val="3972373552"/>
                    </a:ext>
                  </a:extLst>
                </a:gridCol>
              </a:tblGrid>
              <a:tr h="1051560">
                <a:tc>
                  <a:txBody>
                    <a:bodyPr/>
                    <a:lstStyle/>
                    <a:p>
                      <a:r>
                        <a:rPr lang="en-US" dirty="0">
                          <a:solidFill>
                            <a:srgbClr val="FF0000"/>
                          </a:solidFill>
                        </a:rPr>
                        <a:t>Year</a:t>
                      </a:r>
                    </a:p>
                  </a:txBody>
                  <a:tcPr/>
                </a:tc>
                <a:tc>
                  <a:txBody>
                    <a:bodyPr/>
                    <a:lstStyle/>
                    <a:p>
                      <a:r>
                        <a:rPr lang="en-US" dirty="0">
                          <a:solidFill>
                            <a:srgbClr val="FF0000"/>
                          </a:solidFill>
                        </a:rPr>
                        <a:t>Health Factor Ranking</a:t>
                      </a:r>
                    </a:p>
                  </a:txBody>
                  <a:tcPr/>
                </a:tc>
                <a:tc>
                  <a:txBody>
                    <a:bodyPr/>
                    <a:lstStyle/>
                    <a:p>
                      <a:r>
                        <a:rPr lang="en-US" dirty="0">
                          <a:solidFill>
                            <a:srgbClr val="FF0000"/>
                          </a:solidFill>
                        </a:rPr>
                        <a:t>Health Outcome Ranking</a:t>
                      </a:r>
                    </a:p>
                  </a:txBody>
                  <a:tcPr/>
                </a:tc>
                <a:extLst>
                  <a:ext uri="{0D108BD9-81ED-4DB2-BD59-A6C34878D82A}">
                    <a16:rowId xmlns:a16="http://schemas.microsoft.com/office/drawing/2014/main" val="1136087685"/>
                  </a:ext>
                </a:extLst>
              </a:tr>
              <a:tr h="1051560">
                <a:tc>
                  <a:txBody>
                    <a:bodyPr/>
                    <a:lstStyle/>
                    <a:p>
                      <a:r>
                        <a:rPr lang="en-US" dirty="0"/>
                        <a:t>2019</a:t>
                      </a:r>
                    </a:p>
                  </a:txBody>
                  <a:tcPr/>
                </a:tc>
                <a:tc>
                  <a:txBody>
                    <a:bodyPr/>
                    <a:lstStyle/>
                    <a:p>
                      <a:r>
                        <a:rPr lang="en-US" dirty="0"/>
                        <a:t>100</a:t>
                      </a:r>
                    </a:p>
                  </a:txBody>
                  <a:tcPr/>
                </a:tc>
                <a:tc>
                  <a:txBody>
                    <a:bodyPr/>
                    <a:lstStyle/>
                    <a:p>
                      <a:r>
                        <a:rPr lang="en-US" dirty="0"/>
                        <a:t>100</a:t>
                      </a:r>
                    </a:p>
                  </a:txBody>
                  <a:tcPr/>
                </a:tc>
                <a:extLst>
                  <a:ext uri="{0D108BD9-81ED-4DB2-BD59-A6C34878D82A}">
                    <a16:rowId xmlns:a16="http://schemas.microsoft.com/office/drawing/2014/main" val="1177061705"/>
                  </a:ext>
                </a:extLst>
              </a:tr>
              <a:tr h="1051560">
                <a:tc>
                  <a:txBody>
                    <a:bodyPr/>
                    <a:lstStyle/>
                    <a:p>
                      <a:r>
                        <a:rPr lang="en-US" dirty="0"/>
                        <a:t>2020</a:t>
                      </a:r>
                    </a:p>
                  </a:txBody>
                  <a:tcPr/>
                </a:tc>
                <a:tc>
                  <a:txBody>
                    <a:bodyPr/>
                    <a:lstStyle/>
                    <a:p>
                      <a:r>
                        <a:rPr lang="en-US" dirty="0"/>
                        <a:t>100</a:t>
                      </a:r>
                    </a:p>
                  </a:txBody>
                  <a:tcPr/>
                </a:tc>
                <a:tc>
                  <a:txBody>
                    <a:bodyPr/>
                    <a:lstStyle/>
                    <a:p>
                      <a:r>
                        <a:rPr lang="en-US" dirty="0"/>
                        <a:t>100</a:t>
                      </a:r>
                    </a:p>
                  </a:txBody>
                  <a:tcPr/>
                </a:tc>
                <a:extLst>
                  <a:ext uri="{0D108BD9-81ED-4DB2-BD59-A6C34878D82A}">
                    <a16:rowId xmlns:a16="http://schemas.microsoft.com/office/drawing/2014/main" val="1967691094"/>
                  </a:ext>
                </a:extLst>
              </a:tr>
              <a:tr h="1051560">
                <a:tc>
                  <a:txBody>
                    <a:bodyPr/>
                    <a:lstStyle/>
                    <a:p>
                      <a:r>
                        <a:rPr lang="en-US" dirty="0"/>
                        <a:t>2021</a:t>
                      </a:r>
                    </a:p>
                  </a:txBody>
                  <a:tcPr/>
                </a:tc>
                <a:tc>
                  <a:txBody>
                    <a:bodyPr/>
                    <a:lstStyle/>
                    <a:p>
                      <a:r>
                        <a:rPr lang="en-US" dirty="0"/>
                        <a:t>100</a:t>
                      </a:r>
                    </a:p>
                  </a:txBody>
                  <a:tcPr/>
                </a:tc>
                <a:tc>
                  <a:txBody>
                    <a:bodyPr/>
                    <a:lstStyle/>
                    <a:p>
                      <a:r>
                        <a:rPr lang="en-US" dirty="0"/>
                        <a:t>100</a:t>
                      </a:r>
                    </a:p>
                  </a:txBody>
                  <a:tcPr/>
                </a:tc>
                <a:extLst>
                  <a:ext uri="{0D108BD9-81ED-4DB2-BD59-A6C34878D82A}">
                    <a16:rowId xmlns:a16="http://schemas.microsoft.com/office/drawing/2014/main" val="2871278188"/>
                  </a:ext>
                </a:extLst>
              </a:tr>
              <a:tr h="1051560">
                <a:tc>
                  <a:txBody>
                    <a:bodyPr/>
                    <a:lstStyle/>
                    <a:p>
                      <a:r>
                        <a:rPr lang="en-US" dirty="0"/>
                        <a:t>2022</a:t>
                      </a:r>
                    </a:p>
                  </a:txBody>
                  <a:tcPr/>
                </a:tc>
                <a:tc>
                  <a:txBody>
                    <a:bodyPr/>
                    <a:lstStyle/>
                    <a:p>
                      <a:r>
                        <a:rPr lang="en-US" dirty="0"/>
                        <a:t>100</a:t>
                      </a:r>
                    </a:p>
                  </a:txBody>
                  <a:tcPr/>
                </a:tc>
                <a:tc>
                  <a:txBody>
                    <a:bodyPr/>
                    <a:lstStyle/>
                    <a:p>
                      <a:r>
                        <a:rPr lang="en-US" dirty="0"/>
                        <a:t>100</a:t>
                      </a:r>
                    </a:p>
                  </a:txBody>
                  <a:tcPr/>
                </a:tc>
                <a:extLst>
                  <a:ext uri="{0D108BD9-81ED-4DB2-BD59-A6C34878D82A}">
                    <a16:rowId xmlns:a16="http://schemas.microsoft.com/office/drawing/2014/main" val="3778108514"/>
                  </a:ext>
                </a:extLst>
              </a:tr>
            </a:tbl>
          </a:graphicData>
        </a:graphic>
      </p:graphicFrame>
      <p:sp>
        <p:nvSpPr>
          <p:cNvPr id="13" name="Rectangle 12">
            <a:extLst>
              <a:ext uri="{FF2B5EF4-FFF2-40B4-BE49-F238E27FC236}">
                <a16:creationId xmlns:a16="http://schemas.microsoft.com/office/drawing/2014/main" id="{EC81D287-8789-455B-A51A-FA250F5E14D4}"/>
              </a:ext>
            </a:extLst>
          </p:cNvPr>
          <p:cNvSpPr/>
          <p:nvPr/>
        </p:nvSpPr>
        <p:spPr>
          <a:xfrm>
            <a:off x="76200" y="1600200"/>
            <a:ext cx="4648200" cy="4247317"/>
          </a:xfrm>
          <a:prstGeom prst="rect">
            <a:avLst/>
          </a:prstGeom>
        </p:spPr>
        <p:txBody>
          <a:bodyPr wrap="square">
            <a:spAutoFit/>
          </a:bodyPr>
          <a:lstStyle/>
          <a:p>
            <a:r>
              <a:rPr lang="en-US" dirty="0"/>
              <a:t>County Health Rankings</a:t>
            </a:r>
            <a:br>
              <a:rPr lang="en-US" dirty="0"/>
            </a:br>
            <a:r>
              <a:rPr lang="en-US" dirty="0"/>
              <a:t>The County Health Rankings report measures the health of nearly every county in the nation.  Published online at </a:t>
            </a:r>
            <a:r>
              <a:rPr lang="en-US" dirty="0">
                <a:hlinkClick r:id="rId2"/>
              </a:rPr>
              <a:t>www.countyhealthrankings.org</a:t>
            </a:r>
            <a:br>
              <a:rPr lang="en-US" dirty="0"/>
            </a:br>
            <a:r>
              <a:rPr lang="en-US" dirty="0"/>
              <a:t>The rankings help counties understand what influences how healthy residents are and how long they will live.  Counties receive two rankings; health outcomes and health factors.  Health outcomes rankings are based on an equal weighting of mortality and morbidity measures.  Health Factors rankings are based on weighted scores of four types of factors; behavioral, clinical, social and economic and environmental</a:t>
            </a:r>
          </a:p>
        </p:txBody>
      </p:sp>
    </p:spTree>
    <p:extLst>
      <p:ext uri="{BB962C8B-B14F-4D97-AF65-F5344CB8AC3E}">
        <p14:creationId xmlns:p14="http://schemas.microsoft.com/office/powerpoint/2010/main" val="396615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Robeson State of the County Health Report</a:t>
            </a:r>
          </a:p>
        </p:txBody>
      </p:sp>
      <p:sp>
        <p:nvSpPr>
          <p:cNvPr id="4" name="Content Placeholder 3">
            <a:extLst>
              <a:ext uri="{FF2B5EF4-FFF2-40B4-BE49-F238E27FC236}">
                <a16:creationId xmlns:a16="http://schemas.microsoft.com/office/drawing/2014/main" id="{FCC57778-179D-4523-9F24-CD725D387E9A}"/>
              </a:ext>
            </a:extLst>
          </p:cNvPr>
          <p:cNvSpPr>
            <a:spLocks noGrp="1"/>
          </p:cNvSpPr>
          <p:nvPr>
            <p:ph idx="1"/>
          </p:nvPr>
        </p:nvSpPr>
        <p:spPr>
          <a:xfrm>
            <a:off x="76200" y="1524000"/>
            <a:ext cx="7239000" cy="5334000"/>
          </a:xfrm>
        </p:spPr>
        <p:txBody>
          <a:bodyPr>
            <a:normAutofit lnSpcReduction="10000"/>
          </a:bodyPr>
          <a:lstStyle/>
          <a:p>
            <a:pPr marL="0" indent="0">
              <a:buNone/>
            </a:pPr>
            <a:r>
              <a:rPr lang="en-US" dirty="0">
                <a:solidFill>
                  <a:srgbClr val="FF0000"/>
                </a:solidFill>
              </a:rPr>
              <a:t>Obesity Priority One </a:t>
            </a:r>
          </a:p>
          <a:p>
            <a:r>
              <a:rPr lang="en-US" dirty="0"/>
              <a:t>CATCH; after school program that focuses on nutrition education and the importance of physical activity.  In 2022; 17 sites (7064 students) participated in CATCH.  CATCH Early Childhood enrolled - 13 sites (845 children) </a:t>
            </a:r>
            <a:r>
              <a:rPr lang="en-US" dirty="0" err="1"/>
              <a:t>andCATCH</a:t>
            </a:r>
            <a:r>
              <a:rPr lang="en-US" dirty="0"/>
              <a:t> Kid's Club After School - 16 sites (611 children).</a:t>
            </a:r>
          </a:p>
          <a:p>
            <a:r>
              <a:rPr lang="en-US" dirty="0"/>
              <a:t>Color Me Healthy program teaches 4 and 5 year old’s about healthy eating and exercise. Color Me Healthy Robeson is an evidenced informed nine lesson program that uses color, music, dance and imaginary play to provide opportunities for physical activity and to teach children about fruits and vegetables. Color me Healthy served 195 four and five year old's in daycares throughout Robeson County. </a:t>
            </a:r>
          </a:p>
          <a:p>
            <a:endParaRPr lang="en-US" dirty="0"/>
          </a:p>
          <a:p>
            <a:pPr marL="0" indent="0">
              <a:buNone/>
            </a:pPr>
            <a:endParaRPr lang="en-US" dirty="0"/>
          </a:p>
        </p:txBody>
      </p:sp>
      <p:pic>
        <p:nvPicPr>
          <p:cNvPr id="2050" name="Picture 2" descr="Health foods: The Harvard Kid's Healthy Eating Plate: How it promotes  healthy weight | Society | EL PAÍS English Edition">
            <a:extLst>
              <a:ext uri="{FF2B5EF4-FFF2-40B4-BE49-F238E27FC236}">
                <a16:creationId xmlns:a16="http://schemas.microsoft.com/office/drawing/2014/main" id="{630046AE-14AF-41D5-99A7-551988B214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2422">
            <a:off x="8054949" y="2012062"/>
            <a:ext cx="3352800" cy="289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8C7E5-8667-457B-B8BE-8AA0521DFFFB}"/>
              </a:ext>
            </a:extLst>
          </p:cNvPr>
          <p:cNvSpPr>
            <a:spLocks noGrp="1"/>
          </p:cNvSpPr>
          <p:nvPr>
            <p:ph idx="1"/>
          </p:nvPr>
        </p:nvSpPr>
        <p:spPr/>
        <p:txBody>
          <a:bodyPr>
            <a:normAutofit fontScale="92500"/>
          </a:bodyPr>
          <a:lstStyle/>
          <a:p>
            <a:pPr marL="0" indent="0" algn="ctr">
              <a:buNone/>
            </a:pPr>
            <a:r>
              <a:rPr lang="en-US" dirty="0">
                <a:solidFill>
                  <a:srgbClr val="FF0000"/>
                </a:solidFill>
              </a:rPr>
              <a:t>Substance Misuse/Mental Health Priority Two</a:t>
            </a:r>
          </a:p>
          <a:p>
            <a:pPr>
              <a:buFont typeface="Wingdings" panose="05000000000000000000" pitchFamily="2" charset="2"/>
              <a:buChar char="§"/>
            </a:pPr>
            <a:r>
              <a:rPr lang="en-US" sz="1800" dirty="0"/>
              <a:t>Robeson Health Care Corporation along with Robeson County Health Department held three medicine take back events in 2022.  These events were held in St. Paul's at the Robeson Health Care Clinic.  Lumberton at the State Employees Credit Union.  The last one was held in Red Springs at Robeson Health Care Corporation.  </a:t>
            </a:r>
          </a:p>
          <a:p>
            <a:pPr>
              <a:buFont typeface="Wingdings" panose="05000000000000000000" pitchFamily="2" charset="2"/>
              <a:buChar char="§"/>
            </a:pPr>
            <a:r>
              <a:rPr lang="en-US" sz="1800" dirty="0"/>
              <a:t>Family Drug Treatment Court; Increases family reunification and positive family relationships, addresses recovery for substance involved parents, helps families overcome trauma-related difficulties, creates an environment that will allow children to experience a high quality atmosphere while helping develop their cognitive, social and behavioral abilities.  Twenty-one participants completed Family Drug Treatment Court in 2022.    </a:t>
            </a:r>
          </a:p>
          <a:p>
            <a:pPr>
              <a:buFont typeface="Wingdings" panose="05000000000000000000" pitchFamily="2" charset="2"/>
              <a:buChar char="§"/>
            </a:pPr>
            <a:r>
              <a:rPr lang="en-US" sz="1800" dirty="0"/>
              <a:t>Naloxone quickly reverses an overdose by blocking the effects of opioids. Robeson County’s local sheriffs office provides Narcan training to the patrol division.  Patrol division once trained is be able to administer Narcan in the event of a potential overdose in the field.   </a:t>
            </a:r>
          </a:p>
          <a:p>
            <a:pPr>
              <a:buFont typeface="Wingdings" panose="05000000000000000000" pitchFamily="2" charset="2"/>
              <a:buChar char="§"/>
            </a:pPr>
            <a:endParaRPr lang="en-US" sz="1900" dirty="0"/>
          </a:p>
        </p:txBody>
      </p:sp>
      <p:pic>
        <p:nvPicPr>
          <p:cNvPr id="3074" name="Picture 2" descr="Drug abuse awareness">
            <a:extLst>
              <a:ext uri="{FF2B5EF4-FFF2-40B4-BE49-F238E27FC236}">
                <a16:creationId xmlns:a16="http://schemas.microsoft.com/office/drawing/2014/main" id="{264CC947-8DE7-424E-A9CC-61A2EC277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28600"/>
            <a:ext cx="46482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3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2356</TotalTime>
  <Words>1848</Words>
  <Application>Microsoft Office PowerPoint</Application>
  <PresentationFormat>Widescreen</PresentationFormat>
  <Paragraphs>181</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Franklin Gothic Medium</vt:lpstr>
      <vt:lpstr>Times New Roman</vt:lpstr>
      <vt:lpstr>Verdana</vt:lpstr>
      <vt:lpstr>Wingdings</vt:lpstr>
      <vt:lpstr>Medical Design 16x9</vt:lpstr>
      <vt:lpstr>2022 State of the County Health Report</vt:lpstr>
      <vt:lpstr>Robeson County North Carolina</vt:lpstr>
      <vt:lpstr>Purpose</vt:lpstr>
      <vt:lpstr>Priorities </vt:lpstr>
      <vt:lpstr>Demographics At a Glance  (source: US Census)</vt:lpstr>
      <vt:lpstr>Morbidity and Mortality </vt:lpstr>
      <vt:lpstr>County Health Rankings</vt:lpstr>
      <vt:lpstr>2022 Robeson State of the County Health Report</vt:lpstr>
      <vt:lpstr>PowerPoint Presentation</vt:lpstr>
      <vt:lpstr>New, Paused &amp; Emerging Public Health Issues</vt:lpstr>
      <vt:lpstr>New, Paused &amp; Emerging Public Health Issues</vt:lpstr>
      <vt:lpstr>New, Paused &amp; Emerging Public Health Issues</vt:lpstr>
      <vt:lpstr>New, Paused &amp; Emerging Public Health Issues  </vt:lpstr>
      <vt:lpstr> New, Paused &amp; Emerging Public Health Issues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State of the County Health Report</dc:title>
  <dc:creator>Robert McLean (HeartCorps)</dc:creator>
  <cp:lastModifiedBy>RCHDIT</cp:lastModifiedBy>
  <cp:revision>36</cp:revision>
  <dcterms:created xsi:type="dcterms:W3CDTF">2023-02-15T15:10:05Z</dcterms:created>
  <dcterms:modified xsi:type="dcterms:W3CDTF">2023-08-25T12:21:10Z</dcterms:modified>
</cp:coreProperties>
</file>