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1"/>
  </p:notesMasterIdLst>
  <p:handoutMasterIdLst>
    <p:handoutMasterId r:id="rId22"/>
  </p:handoutMasterIdLst>
  <p:sldIdLst>
    <p:sldId id="259" r:id="rId5"/>
    <p:sldId id="260" r:id="rId6"/>
    <p:sldId id="266" r:id="rId7"/>
    <p:sldId id="277" r:id="rId8"/>
    <p:sldId id="278" r:id="rId9"/>
    <p:sldId id="279" r:id="rId10"/>
    <p:sldId id="261" r:id="rId11"/>
    <p:sldId id="262" r:id="rId12"/>
    <p:sldId id="275" r:id="rId13"/>
    <p:sldId id="263" r:id="rId14"/>
    <p:sldId id="264" r:id="rId15"/>
    <p:sldId id="265" r:id="rId16"/>
    <p:sldId id="267" r:id="rId17"/>
    <p:sldId id="268" r:id="rId18"/>
    <p:sldId id="269" r:id="rId19"/>
    <p:sldId id="27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initials="k"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023" autoAdjust="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848426125921031E-2"/>
          <c:y val="7.3597720476660022E-2"/>
          <c:w val="0.93794455210247807"/>
          <c:h val="0.71699692770751344"/>
        </c:manualLayout>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4-7FB9-4543-94E7-790B9574848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FB9-4543-94E7-790B957484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2-7FB9-4543-94E7-790B95748481}"/>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B9-4543-94E7-790B9574848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B9-4543-94E7-790B9574848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B9-4543-94E7-790B957484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Ages 65+</c:v>
                </c:pt>
                <c:pt idx="1">
                  <c:v>Below Age 18</c:v>
                </c:pt>
                <c:pt idx="2">
                  <c:v>Ages 18-64</c:v>
                </c:pt>
              </c:strCache>
            </c:strRef>
          </c:cat>
          <c:val>
            <c:numRef>
              <c:f>Sheet1!$B$2:$B$4</c:f>
              <c:numCache>
                <c:formatCode>0.00%</c:formatCode>
                <c:ptCount val="3"/>
                <c:pt idx="0">
                  <c:v>0.14799999999999999</c:v>
                </c:pt>
                <c:pt idx="1">
                  <c:v>0.251</c:v>
                </c:pt>
                <c:pt idx="2">
                  <c:v>0.60099999999999998</c:v>
                </c:pt>
              </c:numCache>
            </c:numRef>
          </c:val>
          <c:extLst>
            <c:ext xmlns:c16="http://schemas.microsoft.com/office/drawing/2014/chart" uri="{C3380CC4-5D6E-409C-BE32-E72D297353CC}">
              <c16:uniqueId val="{00000000-7FB9-4543-94E7-790B9574848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004-45B0-972B-014C6B8DF61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004-45B0-972B-014C6B8DF61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0.00%</c:formatCode>
                <c:ptCount val="2"/>
                <c:pt idx="0">
                  <c:v>0.51800000000000002</c:v>
                </c:pt>
                <c:pt idx="1">
                  <c:v>0.48199999999999998</c:v>
                </c:pt>
              </c:numCache>
            </c:numRef>
          </c:val>
          <c:extLst>
            <c:ext xmlns:c16="http://schemas.microsoft.com/office/drawing/2014/chart" uri="{C3380CC4-5D6E-409C-BE32-E72D297353CC}">
              <c16:uniqueId val="{00000000-62C5-43B3-9C56-08EE8BF8560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Series 1</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c:v>
                </c:pt>
                <c:pt idx="1">
                  <c:v>White</c:v>
                </c:pt>
                <c:pt idx="2">
                  <c:v>African American</c:v>
                </c:pt>
                <c:pt idx="3">
                  <c:v>Asian</c:v>
                </c:pt>
                <c:pt idx="4">
                  <c:v>Native Hawaiian/Pacific Islander</c:v>
                </c:pt>
                <c:pt idx="5">
                  <c:v>Two or More Races</c:v>
                </c:pt>
                <c:pt idx="6">
                  <c:v>Hispanic</c:v>
                </c:pt>
              </c:strCache>
            </c:strRef>
          </c:cat>
          <c:val>
            <c:numRef>
              <c:f>Sheet1!$B$2:$B$8</c:f>
              <c:numCache>
                <c:formatCode>General</c:formatCode>
                <c:ptCount val="7"/>
                <c:pt idx="0">
                  <c:v>41.7</c:v>
                </c:pt>
                <c:pt idx="1">
                  <c:v>30.9</c:v>
                </c:pt>
                <c:pt idx="2">
                  <c:v>23.8</c:v>
                </c:pt>
                <c:pt idx="3">
                  <c:v>0.7</c:v>
                </c:pt>
                <c:pt idx="4">
                  <c:v>0.2</c:v>
                </c:pt>
                <c:pt idx="5">
                  <c:v>2.7</c:v>
                </c:pt>
                <c:pt idx="6">
                  <c:v>9</c:v>
                </c:pt>
              </c:numCache>
            </c:numRef>
          </c:val>
          <c:extLst>
            <c:ext xmlns:c16="http://schemas.microsoft.com/office/drawing/2014/chart" uri="{C3380CC4-5D6E-409C-BE32-E72D297353CC}">
              <c16:uniqueId val="{00000000-E186-401B-BC68-741F11CBE6ED}"/>
            </c:ext>
          </c:extLst>
        </c:ser>
        <c:dLbls>
          <c:showLegendKey val="0"/>
          <c:showVal val="0"/>
          <c:showCatName val="0"/>
          <c:showSerName val="0"/>
          <c:showPercent val="0"/>
          <c:showBubbleSize val="0"/>
        </c:dLbls>
        <c:gapWidth val="150"/>
        <c:shape val="box"/>
        <c:axId val="34430336"/>
        <c:axId val="34432128"/>
        <c:axId val="0"/>
      </c:bar3DChart>
      <c:catAx>
        <c:axId val="344303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32128"/>
        <c:crosses val="autoZero"/>
        <c:auto val="1"/>
        <c:lblAlgn val="ctr"/>
        <c:lblOffset val="100"/>
        <c:noMultiLvlLbl val="0"/>
      </c:catAx>
      <c:valAx>
        <c:axId val="34432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3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35E31DB-5F68-4E9E-90EB-25E011F497B4}" type="datetimeFigureOut">
              <a:rPr lang="en-US" smtClean="0"/>
              <a:t>2/14/2020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C1DF39D-8C1A-4718-A126-5A73DC3ED292}" type="slidenum">
              <a:rPr lang="en-US" smtClean="0"/>
              <a:t>‹#›</a:t>
            </a:fld>
            <a:endParaRPr lang="en-US"/>
          </a:p>
        </p:txBody>
      </p:sp>
    </p:spTree>
    <p:extLst>
      <p:ext uri="{BB962C8B-B14F-4D97-AF65-F5344CB8AC3E}">
        <p14:creationId xmlns:p14="http://schemas.microsoft.com/office/powerpoint/2010/main" val="3251629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70AC3F-92A4-4610-831B-4C4B2A303EDD}" type="datetimeFigureOut">
              <a:rPr lang="en-US" smtClean="0"/>
              <a:t>2/14/2020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DDF2AA-7281-44A6-AED2-5896CA503D69}" type="slidenum">
              <a:rPr lang="en-US" smtClean="0"/>
              <a:t>‹#›</a:t>
            </a:fld>
            <a:endParaRPr lang="en-US"/>
          </a:p>
        </p:txBody>
      </p:sp>
    </p:spTree>
    <p:extLst>
      <p:ext uri="{BB962C8B-B14F-4D97-AF65-F5344CB8AC3E}">
        <p14:creationId xmlns:p14="http://schemas.microsoft.com/office/powerpoint/2010/main" val="138018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DF2AA-7281-44A6-AED2-5896CA503D69}" type="slidenum">
              <a:rPr lang="en-US" smtClean="0"/>
              <a:t>1</a:t>
            </a:fld>
            <a:endParaRPr lang="en-US"/>
          </a:p>
        </p:txBody>
      </p:sp>
    </p:spTree>
    <p:extLst>
      <p:ext uri="{BB962C8B-B14F-4D97-AF65-F5344CB8AC3E}">
        <p14:creationId xmlns:p14="http://schemas.microsoft.com/office/powerpoint/2010/main" val="1938966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1181100" y="4120825"/>
            <a:ext cx="9862585" cy="2301240"/>
          </a:xfrm>
        </p:spPr>
        <p:txBody>
          <a:bodyPr rIns="45720" anchor="t"/>
          <a:lstStyle>
            <a:lvl1pPr algn="r">
              <a:defRPr lang="en-US" b="1" cap="all" baseline="0" dirty="0">
                <a:ln w="5000" cmpd="sng">
                  <a:solidFill>
                    <a:schemeClr val="accent1">
                      <a:tint val="80000"/>
                      <a:shade val="99000"/>
                      <a:satMod val="500000"/>
                    </a:schemeClr>
                  </a:solidFill>
                  <a:prstDash val="solid"/>
                </a:ln>
                <a:solidFill>
                  <a:schemeClr val="accent1"/>
                </a:solidFill>
                <a:effectLst>
                  <a:outerShdw blurRad="50800" dist="38100" dir="5400000" algn="t" rotWithShape="0">
                    <a:prstClr val="black">
                      <a:alpha val="50000"/>
                    </a:prstClr>
                  </a:outerShdw>
                </a:effectLst>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1186415" y="2328077"/>
            <a:ext cx="9862585"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96290956-B26D-4C05-91D1-41FEABA9B87B}" type="datetime1">
              <a:rPr lang="en-US" smtClean="0"/>
              <a:t>2/14/2020</a:t>
            </a:fld>
            <a:endParaRPr lang="en-US" dirty="0"/>
          </a:p>
        </p:txBody>
      </p:sp>
      <p:sp>
        <p:nvSpPr>
          <p:cNvPr id="19" name="Footer Placeholder 18"/>
          <p:cNvSpPr>
            <a:spLocks noGrp="1"/>
          </p:cNvSpPr>
          <p:nvPr>
            <p:ph type="ftr" sz="quarter" idx="11"/>
          </p:nvPr>
        </p:nvSpPr>
        <p:spPr/>
        <p:txBody>
          <a:bodyPr/>
          <a:lstStyle/>
          <a:p>
            <a:r>
              <a:rPr lang="en-US"/>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7022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p:txBody>
          <a:bodyPr vert="eaVert"/>
          <a:lstStyle>
            <a:lvl2pPr>
              <a:defRPr sz="2800"/>
            </a:lvl2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B64AB746-6EE8-4198-98F3-E23194C6331C}" type="datetime1">
              <a:rPr lang="en-US" smtClean="0"/>
              <a:t>2/14/2020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0603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5800" y="1348154"/>
            <a:ext cx="2743200" cy="4778010"/>
          </a:xfrm>
        </p:spPr>
        <p:txBody>
          <a:bodyPr vert="eaVert">
            <a:normAutofit/>
          </a:bodyPr>
          <a:lstStyle>
            <a:lvl1pPr>
              <a:defRPr sz="4400"/>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1181100" y="1348154"/>
            <a:ext cx="6921499" cy="4778010"/>
          </a:xfrm>
        </p:spPr>
        <p:txBody>
          <a:bodyPr vert="eaVert">
            <a:normAutofit/>
          </a:bodyPr>
          <a:lstStyle>
            <a:lvl1pPr>
              <a:defRPr sz="3000"/>
            </a:lvl1pPr>
            <a:lvl2pPr>
              <a:defRPr sz="2800"/>
            </a:lvl2pPr>
            <a:lvl3pPr>
              <a:defRPr sz="24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8210C592-D50F-46BD-B304-580A36091939}" type="datetime1">
              <a:rPr lang="en-US" smtClean="0"/>
              <a:t>2/14/2020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510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2"/>
                </a:solidFill>
              </a:defRPr>
            </a:lvl1p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2pPr marL="722376" indent="-274320">
              <a:buClr>
                <a:schemeClr val="accent1"/>
              </a:buClr>
              <a:buFont typeface="Arial" panose="020B0604020202020204" pitchFamily="34" charset="0"/>
              <a:buChar char="•"/>
              <a:defRPr/>
            </a:lvl2pPr>
            <a:lvl3pPr marL="1005840" indent="-256032">
              <a:buClr>
                <a:schemeClr val="accent1"/>
              </a:buClr>
              <a:buFont typeface="Arial" panose="020B0604020202020204" pitchFamily="34" charset="0"/>
              <a:buChar char="•"/>
              <a:defRPr/>
            </a:lvl3pPr>
            <a:lvl4pPr marL="1280160" indent="-237744">
              <a:buClr>
                <a:schemeClr val="accent1"/>
              </a:buClr>
              <a:buFont typeface="Arial" panose="020B0604020202020204" pitchFamily="34" charset="0"/>
              <a:buChar char="•"/>
              <a:defRPr/>
            </a:lvl4pPr>
            <a:lvl5pPr marL="1490472" indent="-182880">
              <a:buClr>
                <a:schemeClr val="accent1"/>
              </a:buClr>
              <a:buFont typeface="Arial" panose="020B0604020202020204" pitchFamily="34" charset="0"/>
              <a:buChar char="•"/>
              <a:defRPr/>
            </a:lvl5pPr>
            <a:lvl6pPr marL="1700784" indent="-182880">
              <a:buClr>
                <a:schemeClr val="accent1"/>
              </a:buClr>
              <a:buFont typeface="Arial" panose="020B0604020202020204" pitchFamily="34" charset="0"/>
              <a:buChar char="•"/>
              <a:defRPr/>
            </a:lvl6pPr>
            <a:lvl7pPr marL="1920240" indent="-182880">
              <a:buClr>
                <a:schemeClr val="accent1"/>
              </a:buClr>
              <a:buFont typeface="Arial" panose="020B0604020202020204" pitchFamily="34" charset="0"/>
              <a:buChar char="•"/>
              <a:defRPr/>
            </a:lvl7pPr>
            <a:lvl8pPr marL="2139696" indent="-182880">
              <a:buClr>
                <a:schemeClr val="accent1"/>
              </a:buClr>
              <a:buFont typeface="Arial" panose="020B0604020202020204" pitchFamily="34" charset="0"/>
              <a:buChar char="•"/>
              <a:defRPr/>
            </a:lvl8pPr>
            <a:lvl9pPr marL="2331720" indent="-182880">
              <a:buClr>
                <a:schemeClr val="accent1"/>
              </a:buClr>
              <a:buFont typeface="Arial" panose="020B0604020202020204" pitchFamily="34" charset="0"/>
              <a:buChar cha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A93AD0-DADF-41EC-92BE-D6BACC715011}" type="datetime1">
              <a:rPr lang="en-US" smtClean="0"/>
              <a:t>2/14/2020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7577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0" y="4464372"/>
            <a:ext cx="8839200" cy="1826363"/>
          </a:xfrm>
        </p:spPr>
        <p:txBody>
          <a:bodyPr tIns="0" bIns="0" anchor="t"/>
          <a:lstStyle>
            <a:lvl1pPr algn="r">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2032000" y="3366334"/>
            <a:ext cx="8839200" cy="1066688"/>
          </a:xfrm>
        </p:spPr>
        <p:txBody>
          <a:bodyPr lIns="45720" tIns="0" rIns="45720" bIns="0" anchor="b"/>
          <a:lstStyle>
            <a:lvl1pPr marL="0" indent="0" algn="r">
              <a:buNone/>
              <a:defRPr sz="2000">
                <a:solidFill>
                  <a:schemeClr val="tx2"/>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9860D5BA-B71C-45C6-85CA-837A39B8C51C}" type="datetime1">
              <a:rPr lang="en-US" smtClean="0"/>
              <a:t>2/14/2020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46146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274638"/>
            <a:ext cx="9867900" cy="1143000"/>
          </a:xfrm>
        </p:spPr>
        <p:txBody>
          <a:bodyPr/>
          <a:lstStyle/>
          <a:p>
            <a:r>
              <a:rPr kumimoji="0" lang="en-US"/>
              <a:t>Click to edit Master title style</a:t>
            </a:r>
            <a:endParaRPr kumimoji="0" lang="en-US" dirty="0"/>
          </a:p>
        </p:txBody>
      </p:sp>
      <p:sp>
        <p:nvSpPr>
          <p:cNvPr id="3" name="Content Placeholder 2"/>
          <p:cNvSpPr>
            <a:spLocks noGrp="1"/>
          </p:cNvSpPr>
          <p:nvPr>
            <p:ph sz="half" idx="1"/>
          </p:nvPr>
        </p:nvSpPr>
        <p:spPr>
          <a:xfrm>
            <a:off x="1187100" y="1600201"/>
            <a:ext cx="475488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267100" y="1600201"/>
            <a:ext cx="475488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81BA75A-9BD8-4150-8150-AB51B4D7A6D2}" type="datetime1">
              <a:rPr lang="en-US" smtClean="0"/>
              <a:t>2/14/2020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34575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1100" y="273050"/>
            <a:ext cx="10401300" cy="1143000"/>
          </a:xfrm>
        </p:spPr>
        <p:txBody>
          <a:bodyPr anchor="ctr"/>
          <a:lstStyle>
            <a:lvl1pPr>
              <a:defRPr/>
            </a:lvl1pPr>
          </a:lstStyle>
          <a:p>
            <a:r>
              <a:rPr kumimoji="0" lang="en-US"/>
              <a:t>Click to edit Master title style</a:t>
            </a:r>
          </a:p>
        </p:txBody>
      </p:sp>
      <p:sp>
        <p:nvSpPr>
          <p:cNvPr id="5" name="Content Placeholder 4"/>
          <p:cNvSpPr>
            <a:spLocks noGrp="1"/>
          </p:cNvSpPr>
          <p:nvPr>
            <p:ph sz="quarter" idx="2"/>
          </p:nvPr>
        </p:nvSpPr>
        <p:spPr>
          <a:xfrm>
            <a:off x="1181100" y="1516912"/>
            <a:ext cx="4754880"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1181100" y="5486400"/>
            <a:ext cx="4754880" cy="838200"/>
          </a:xfrm>
        </p:spPr>
        <p:txBody>
          <a:bodyPr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294120" y="1516912"/>
            <a:ext cx="4754880"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120" y="5486400"/>
            <a:ext cx="4754880" cy="838200"/>
          </a:xfrm>
        </p:spPr>
        <p:txBody>
          <a:bodyPr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7" name="Date Placeholder 6"/>
          <p:cNvSpPr>
            <a:spLocks noGrp="1"/>
          </p:cNvSpPr>
          <p:nvPr>
            <p:ph type="dt" sz="half" idx="10"/>
          </p:nvPr>
        </p:nvSpPr>
        <p:spPr/>
        <p:txBody>
          <a:bodyPr/>
          <a:lstStyle/>
          <a:p>
            <a:fld id="{F64A43BD-EE83-4D1A-850F-ACD05B889EA0}" type="datetime1">
              <a:rPr lang="en-US" smtClean="0"/>
              <a:t>2/14/2020</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3266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81100" y="274320"/>
            <a:ext cx="9867900"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5B8DF7E8-8D41-480F-B1D4-4AA5CD6E7470}" type="datetime1">
              <a:rPr lang="en-US" smtClean="0"/>
              <a:t>2/14/2020</a:t>
            </a:fld>
            <a:endParaRPr lang="en-US"/>
          </a:p>
        </p:txBody>
      </p:sp>
      <p:sp>
        <p:nvSpPr>
          <p:cNvPr id="9" name="Footer Placeholder 8"/>
          <p:cNvSpPr>
            <a:spLocks noGrp="1"/>
          </p:cNvSpPr>
          <p:nvPr>
            <p:ph type="ftr" sz="quarter" idx="12"/>
          </p:nvPr>
        </p:nvSpPr>
        <p:spPr/>
        <p:txBody>
          <a:bodyPr/>
          <a:lstStyle/>
          <a:p>
            <a:r>
              <a:rPr lang="en-US"/>
              <a:t>Add a footer</a:t>
            </a:r>
          </a:p>
        </p:txBody>
      </p:sp>
      <p:sp>
        <p:nvSpPr>
          <p:cNvPr id="8" name="Slide Number Placeholder 7"/>
          <p:cNvSpPr>
            <a:spLocks noGrp="1"/>
          </p:cNvSpPr>
          <p:nvPr>
            <p:ph type="sldNum" sz="quarter" idx="11"/>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0309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FE826-FFEE-475A-A0AA-DBCA78CCFBB0}" type="datetime1">
              <a:rPr lang="en-US" smtClean="0"/>
              <a:t>2/14/2020</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88386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5749" y="1056575"/>
            <a:ext cx="6635265" cy="730250"/>
          </a:xfrm>
        </p:spPr>
        <p:txBody>
          <a:bodyPr tIns="0" bIns="0" anchor="t">
            <a:normAutofit/>
          </a:bodyPr>
          <a:lstStyle>
            <a:lvl1pPr algn="l">
              <a:buNone/>
              <a:defRPr sz="2000" b="1">
                <a:solidFill>
                  <a:schemeClr val="bg2"/>
                </a:solidFill>
              </a:defRPr>
            </a:lvl1pPr>
          </a:lstStyle>
          <a:p>
            <a:r>
              <a:rPr kumimoji="0" lang="en-US"/>
              <a:t>Click to edit Master title style</a:t>
            </a:r>
            <a:endParaRPr kumimoji="0" lang="en-US" dirty="0"/>
          </a:p>
        </p:txBody>
      </p:sp>
      <p:sp>
        <p:nvSpPr>
          <p:cNvPr id="3" name="Text Placeholder 2"/>
          <p:cNvSpPr>
            <a:spLocks noGrp="1"/>
          </p:cNvSpPr>
          <p:nvPr>
            <p:ph type="body" idx="2"/>
          </p:nvPr>
        </p:nvSpPr>
        <p:spPr>
          <a:xfrm>
            <a:off x="1195750" y="85471"/>
            <a:ext cx="5687370" cy="914400"/>
          </a:xfrm>
        </p:spPr>
        <p:txBody>
          <a:bodyPr lIns="45720" tIns="0" rIns="45720" bIns="0" anchor="b">
            <a:normAutofit/>
          </a:bodyPr>
          <a:lstStyle>
            <a:lvl1pPr marL="0" indent="0" algn="l">
              <a:buNone/>
              <a:defRPr sz="1600" baseline="0">
                <a:solidFill>
                  <a:schemeClr val="bg1"/>
                </a:solidFill>
              </a:defRPr>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1195750" y="1981200"/>
            <a:ext cx="9853250" cy="41529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29946AF-FCA2-45C1-B155-EFC601FE9224}" type="datetime1">
              <a:rPr lang="en-US" smtClean="0"/>
              <a:t>2/14/2020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a:xfrm>
            <a:off x="10875264" y="6422065"/>
            <a:ext cx="1016000" cy="365125"/>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8557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92459" y="1705709"/>
            <a:ext cx="3954590" cy="1253808"/>
          </a:xfrm>
        </p:spPr>
        <p:txBody>
          <a:bodyPr anchor="b"/>
          <a:lstStyle>
            <a:lvl1pPr algn="l">
              <a:buNone/>
              <a:defRPr sz="2200" b="1">
                <a:solidFill>
                  <a:schemeClr val="bg2"/>
                </a:solidFill>
              </a:defRPr>
            </a:lvl1pPr>
          </a:lstStyle>
          <a:p>
            <a:r>
              <a:rPr kumimoji="0" lang="en-US"/>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a:off x="1233269"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baseline="0">
                <a:solidFill>
                  <a:schemeClr val="tx1"/>
                </a:solidFill>
              </a:defRPr>
            </a:lvl1pPr>
          </a:lstStyle>
          <a:p>
            <a:r>
              <a:rPr kumimoji="0" lang="en-US"/>
              <a:t>Click icon to add picture</a:t>
            </a:r>
            <a:endParaRPr kumimoji="0" lang="en-US" dirty="0"/>
          </a:p>
        </p:txBody>
      </p:sp>
      <p:sp>
        <p:nvSpPr>
          <p:cNvPr id="4" name="Text Placeholder 3"/>
          <p:cNvSpPr>
            <a:spLocks noGrp="1"/>
          </p:cNvSpPr>
          <p:nvPr>
            <p:ph type="body" sz="half" idx="2"/>
          </p:nvPr>
        </p:nvSpPr>
        <p:spPr>
          <a:xfrm>
            <a:off x="7092462" y="2998764"/>
            <a:ext cx="3954587" cy="3135335"/>
          </a:xfrm>
        </p:spPr>
        <p:txBody>
          <a:bodyPr lIns="45720" rIns="45720">
            <a:normAutofit/>
          </a:bodyPr>
          <a:lstStyle>
            <a:lvl1pPr marL="0" indent="0">
              <a:buFontTx/>
              <a:buNone/>
              <a:defRPr sz="1800" baseline="0">
                <a:solidFill>
                  <a:schemeClr val="bg1"/>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a:xfrm>
            <a:off x="609600" y="6422065"/>
            <a:ext cx="2844800" cy="365125"/>
          </a:xfrm>
        </p:spPr>
        <p:txBody>
          <a:bodyPr/>
          <a:lstStyle/>
          <a:p>
            <a:fld id="{B991DEB2-E3C4-42AA-B374-A0C56C7184B5}" type="datetime1">
              <a:rPr lang="en-US" smtClean="0"/>
              <a:t>2/14/2020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8136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181100" y="274638"/>
            <a:ext cx="9867900" cy="1143000"/>
          </a:xfrm>
          <a:prstGeom prst="rect">
            <a:avLst/>
          </a:prstGeom>
        </p:spPr>
        <p:txBody>
          <a:bodyPr vert="horz" lIns="45720" rIns="45720" anchor="ctr">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1181100" y="1600201"/>
            <a:ext cx="9867900" cy="4525963"/>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100">
                <a:solidFill>
                  <a:schemeClr val="tx1"/>
                </a:solidFill>
              </a:defRPr>
            </a:lvl1pPr>
          </a:lstStyle>
          <a:p>
            <a:fld id="{E365147D-B962-424F-8720-B66DC183C5EB}" type="datetime1">
              <a:rPr lang="en-US" smtClean="0"/>
              <a:t>2/14/2020</a:t>
            </a:fld>
            <a:endParaRPr lang="en-US" dirty="0"/>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100">
                <a:solidFill>
                  <a:schemeClr val="tx1"/>
                </a:solidFill>
              </a:defRPr>
            </a:lvl1pPr>
          </a:lstStyle>
          <a:p>
            <a:r>
              <a:rPr lang="en-US"/>
              <a:t>Add a footer</a:t>
            </a:r>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86656815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4600" kern="1200">
          <a:solidFill>
            <a:schemeClr val="bg2"/>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baseline="0">
          <a:solidFill>
            <a:schemeClr val="bg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baseline="0">
          <a:solidFill>
            <a:schemeClr val="bg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baseline="0">
          <a:solidFill>
            <a:schemeClr val="bg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baseline="0">
          <a:solidFill>
            <a:schemeClr val="bg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baseline="0">
          <a:solidFill>
            <a:schemeClr val="bg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bg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bg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744" userDrawn="1">
          <p15:clr>
            <a:srgbClr val="F26B43"/>
          </p15:clr>
        </p15:guide>
        <p15:guide id="3" pos="6960" userDrawn="1">
          <p15:clr>
            <a:srgbClr val="F26B43"/>
          </p15:clr>
        </p15:guide>
        <p15:guide id="4"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countyhealthrankings.or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2019 State of the county health report</a:t>
            </a:r>
          </a:p>
        </p:txBody>
      </p:sp>
      <p:sp>
        <p:nvSpPr>
          <p:cNvPr id="3" name="Subtitle 2"/>
          <p:cNvSpPr>
            <a:spLocks noGrp="1"/>
          </p:cNvSpPr>
          <p:nvPr>
            <p:ph type="subTitle" idx="1"/>
          </p:nvPr>
        </p:nvSpPr>
        <p:spPr>
          <a:xfrm>
            <a:off x="1090621" y="2293243"/>
            <a:ext cx="9862585" cy="1752600"/>
          </a:xfrm>
        </p:spPr>
        <p:txBody>
          <a:bodyPr/>
          <a:lstStyle/>
          <a:p>
            <a:r>
              <a:rPr lang="en-US" dirty="0"/>
              <a:t>Robeson County Health Department </a:t>
            </a:r>
          </a:p>
        </p:txBody>
      </p:sp>
      <p:sp>
        <p:nvSpPr>
          <p:cNvPr id="4" name="Slide Number Placeholder 3">
            <a:extLst>
              <a:ext uri="{FF2B5EF4-FFF2-40B4-BE49-F238E27FC236}">
                <a16:creationId xmlns:a16="http://schemas.microsoft.com/office/drawing/2014/main" id="{2D63C791-BE3C-42B0-9E4B-669977C7689E}"/>
              </a:ext>
            </a:extLst>
          </p:cNvPr>
          <p:cNvSpPr>
            <a:spLocks noGrp="1"/>
          </p:cNvSpPr>
          <p:nvPr>
            <p:ph type="sldNum" sz="quarter" idx="12"/>
          </p:nvPr>
        </p:nvSpPr>
        <p:spPr/>
        <p:txBody>
          <a:bodyPr/>
          <a:lstStyle/>
          <a:p>
            <a:fld id="{401CF334-2D5C-4859-84A6-CA7E6E43FAEB}" type="slidenum">
              <a:rPr lang="en-US" smtClean="0"/>
              <a:t>1</a:t>
            </a:fld>
            <a:endParaRPr lang="en-US"/>
          </a:p>
        </p:txBody>
      </p:sp>
      <p:pic>
        <p:nvPicPr>
          <p:cNvPr id="6" name="Picture 5">
            <a:extLst>
              <a:ext uri="{FF2B5EF4-FFF2-40B4-BE49-F238E27FC236}">
                <a16:creationId xmlns:a16="http://schemas.microsoft.com/office/drawing/2014/main" id="{D0940A04-CC3F-4945-9E7E-197506297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815" y="-13311"/>
            <a:ext cx="2420117" cy="2420117"/>
          </a:xfrm>
          <a:prstGeom prst="rect">
            <a:avLst/>
          </a:prstGeom>
        </p:spPr>
      </p:pic>
    </p:spTree>
    <p:extLst>
      <p:ext uri="{BB962C8B-B14F-4D97-AF65-F5344CB8AC3E}">
        <p14:creationId xmlns:p14="http://schemas.microsoft.com/office/powerpoint/2010/main" val="105337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County Health Rankings</a:t>
            </a:r>
          </a:p>
        </p:txBody>
      </p:sp>
      <p:sp>
        <p:nvSpPr>
          <p:cNvPr id="7" name="Text Box 83">
            <a:extLst>
              <a:ext uri="{FF2B5EF4-FFF2-40B4-BE49-F238E27FC236}">
                <a16:creationId xmlns:a16="http://schemas.microsoft.com/office/drawing/2014/main" id="{080DAF0B-E2F4-46EB-944C-EE452BB236D6}"/>
              </a:ext>
            </a:extLst>
          </p:cNvPr>
          <p:cNvSpPr txBox="1">
            <a:spLocks noGrp="1" noChangeArrowheads="1"/>
          </p:cNvSpPr>
          <p:nvPr>
            <p:ph sz="half" idx="1"/>
          </p:nvPr>
        </p:nvSpPr>
        <p:spPr bwMode="auto">
          <a:xfrm>
            <a:off x="1053737" y="1341120"/>
            <a:ext cx="4888243" cy="1695378"/>
          </a:xfrm>
          <a:prstGeom prst="rect">
            <a:avLst/>
          </a:prstGeom>
          <a:solidFill>
            <a:srgbClr val="FFFFFF"/>
          </a:solidFill>
          <a:ln w="38100">
            <a:solidFill>
              <a:schemeClr val="bg1">
                <a:lumMod val="50000"/>
                <a:lumOff val="50000"/>
              </a:schemeClr>
            </a:solidFill>
            <a:miter lim="800000"/>
            <a:headEnd/>
            <a:tailEnd/>
          </a:ln>
          <a:extLst/>
        </p:spPr>
        <p:txBody>
          <a:bodyPr rot="0" vert="horz" wrap="square" lIns="0" tIns="0" rIns="0" bIns="0" anchor="t" anchorCtr="0" upright="1">
            <a:noAutofit/>
          </a:bodyPr>
          <a:lstStyle/>
          <a:p>
            <a:pPr marL="90805" marR="158750" indent="0">
              <a:spcBef>
                <a:spcPts val="0"/>
              </a:spcBef>
              <a:spcAft>
                <a:spcPts val="0"/>
              </a:spcAft>
              <a:buNone/>
            </a:pPr>
            <a:r>
              <a:rPr lang="en-US" sz="1200" spc="-5" dirty="0">
                <a:solidFill>
                  <a:schemeClr val="bg2">
                    <a:lumMod val="60000"/>
                    <a:lumOff val="40000"/>
                  </a:schemeClr>
                </a:solidFill>
                <a:effectLst/>
                <a:latin typeface="Albertus MT Lt"/>
                <a:ea typeface="Albertus MT Lt"/>
                <a:cs typeface="Times New Roman" panose="02020603050405020304" pitchFamily="18" charset="0"/>
              </a:rPr>
              <a:t>The</a:t>
            </a:r>
            <a:r>
              <a:rPr lang="en-US" sz="1200" spc="-3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County</a:t>
            </a:r>
            <a:r>
              <a:rPr lang="en-US" sz="1200" spc="-3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Health</a:t>
            </a:r>
            <a:r>
              <a:rPr lang="en-US" sz="1200" spc="-2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Rankings report</a:t>
            </a:r>
            <a:r>
              <a:rPr lang="en-US" sz="1200" spc="-3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measures</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the</a:t>
            </a:r>
            <a:r>
              <a:rPr lang="en-US" sz="1200" spc="-3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health</a:t>
            </a:r>
            <a:r>
              <a:rPr lang="en-US" sz="1200" spc="27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of</a:t>
            </a:r>
            <a:r>
              <a:rPr lang="en-US" sz="1200" spc="-3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nearly</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every</a:t>
            </a:r>
            <a:r>
              <a:rPr lang="en-US" sz="1200" spc="-3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county</a:t>
            </a:r>
            <a:r>
              <a:rPr lang="en-US" sz="1200" spc="-3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in</a:t>
            </a:r>
            <a:r>
              <a:rPr lang="en-US" sz="1200" spc="-2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the</a:t>
            </a:r>
            <a:r>
              <a:rPr lang="en-US" sz="1200" spc="-3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nation.</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Published</a:t>
            </a:r>
            <a:r>
              <a:rPr lang="en-US" sz="1200" spc="10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online</a:t>
            </a:r>
            <a:r>
              <a:rPr lang="en-US" sz="1200" spc="-5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at</a:t>
            </a:r>
            <a:r>
              <a:rPr lang="en-US" sz="1200" spc="-60" dirty="0">
                <a:solidFill>
                  <a:schemeClr val="bg2">
                    <a:lumMod val="60000"/>
                    <a:lumOff val="40000"/>
                  </a:schemeClr>
                </a:solidFill>
                <a:effectLst/>
                <a:latin typeface="Albertus MT Lt"/>
                <a:ea typeface="Albertus MT Lt"/>
                <a:cs typeface="Times New Roman" panose="02020603050405020304" pitchFamily="18" charset="0"/>
              </a:rPr>
              <a:t> </a:t>
            </a:r>
            <a:r>
              <a:rPr lang="en-US" sz="1200" u="sng" spc="-60" dirty="0">
                <a:solidFill>
                  <a:schemeClr val="bg2">
                    <a:lumMod val="60000"/>
                    <a:lumOff val="40000"/>
                  </a:schemeClr>
                </a:solidFill>
                <a:effectLst/>
                <a:latin typeface="Albertus MT Lt"/>
                <a:ea typeface="Albertus MT Lt"/>
                <a:cs typeface="Times New Roman" panose="02020603050405020304" pitchFamily="18" charset="0"/>
                <a:hlinkClick r:id="rId2">
                  <a:extLst>
                    <a:ext uri="{A12FA001-AC4F-418D-AE19-62706E023703}">
                      <ahyp:hlinkClr xmlns:ahyp="http://schemas.microsoft.com/office/drawing/2018/hyperlinkcolor" val="tx"/>
                    </a:ext>
                  </a:extLst>
                </a:hlinkClick>
              </a:rPr>
              <a:t>w</a:t>
            </a:r>
            <a:r>
              <a:rPr lang="en-US" sz="1200" u="sng" spc="-5" dirty="0">
                <a:solidFill>
                  <a:schemeClr val="bg2">
                    <a:lumMod val="60000"/>
                    <a:lumOff val="40000"/>
                  </a:schemeClr>
                </a:solidFill>
                <a:effectLst/>
                <a:latin typeface="Albertus MT Lt"/>
                <a:ea typeface="Albertus MT Lt"/>
                <a:cs typeface="Times New Roman" panose="02020603050405020304" pitchFamily="18" charset="0"/>
                <a:hlinkClick r:id="rId2">
                  <a:extLst>
                    <a:ext uri="{A12FA001-AC4F-418D-AE19-62706E023703}">
                      <ahyp:hlinkClr xmlns:ahyp="http://schemas.microsoft.com/office/drawing/2018/hyperlinkcolor" val="tx"/>
                    </a:ext>
                  </a:extLst>
                </a:hlinkClick>
              </a:rPr>
              <a:t>ww.countyhealthrankings.org</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 the rankings</a:t>
            </a:r>
            <a:r>
              <a:rPr lang="en-US" sz="1200" spc="30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help</a:t>
            </a:r>
            <a:r>
              <a:rPr lang="en-US" sz="1200" spc="-4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counties</a:t>
            </a:r>
            <a:r>
              <a:rPr lang="en-US" sz="1200" spc="-3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understand</a:t>
            </a:r>
            <a:r>
              <a:rPr lang="en-US" sz="1200" spc="-4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what</a:t>
            </a:r>
            <a:r>
              <a:rPr lang="en-US" sz="1200" spc="-4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influences</a:t>
            </a:r>
            <a:r>
              <a:rPr lang="en-US" sz="1200" spc="-3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how</a:t>
            </a:r>
            <a:r>
              <a:rPr lang="en-US" sz="1200" spc="23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healthy</a:t>
            </a:r>
            <a:r>
              <a:rPr lang="en-US" sz="1200" spc="-3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residents</a:t>
            </a:r>
            <a:r>
              <a:rPr lang="en-US" sz="1200" spc="-2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are</a:t>
            </a:r>
            <a:r>
              <a:rPr lang="en-US" sz="1200" spc="-2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and</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how</a:t>
            </a:r>
            <a:r>
              <a:rPr lang="en-US" sz="1200" spc="-3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long</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they</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will</a:t>
            </a:r>
            <a:r>
              <a:rPr lang="en-US" sz="1200" spc="-2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live.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Counties</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receive</a:t>
            </a:r>
            <a:r>
              <a:rPr lang="en-US" sz="1200" spc="-2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two</a:t>
            </a:r>
            <a:r>
              <a:rPr lang="en-US" sz="1200" spc="-3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rankings:</a:t>
            </a:r>
            <a:r>
              <a:rPr lang="en-US" sz="1200" spc="35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Health</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Outcomes</a:t>
            </a:r>
            <a:r>
              <a:rPr lang="en-US" sz="1200" spc="-1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&amp;</a:t>
            </a:r>
            <a:r>
              <a:rPr lang="en-US" sz="1200" spc="20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Health</a:t>
            </a:r>
            <a:r>
              <a:rPr lang="en-US" sz="1200" spc="24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Factors.</a:t>
            </a:r>
            <a:r>
              <a:rPr lang="en-US" sz="1200" spc="-7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10" dirty="0">
                <a:solidFill>
                  <a:schemeClr val="bg2">
                    <a:lumMod val="60000"/>
                    <a:lumOff val="40000"/>
                  </a:schemeClr>
                </a:solidFill>
                <a:effectLst/>
                <a:latin typeface="Albertus MT Lt"/>
                <a:ea typeface="Albertus MT Lt"/>
                <a:cs typeface="Times New Roman" panose="02020603050405020304" pitchFamily="18" charset="0"/>
              </a:rPr>
              <a:t>Health</a:t>
            </a:r>
            <a:r>
              <a:rPr lang="en-US" sz="1200" spc="-10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Outcomes</a:t>
            </a:r>
            <a:r>
              <a:rPr lang="en-US" sz="1200" i="1" spc="-9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rankings</a:t>
            </a:r>
            <a:r>
              <a:rPr lang="en-US" sz="1200" spc="-9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are</a:t>
            </a:r>
            <a:r>
              <a:rPr lang="en-US" sz="1200" spc="14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based</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on</a:t>
            </a:r>
            <a:r>
              <a:rPr lang="en-US" sz="1200" spc="-3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an</a:t>
            </a:r>
            <a:r>
              <a:rPr lang="en-US" sz="1200" spc="-3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equal</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weighting</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of</a:t>
            </a:r>
            <a:r>
              <a:rPr lang="en-US" sz="1200" spc="-2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mortality</a:t>
            </a:r>
            <a:r>
              <a:rPr lang="en-US" sz="1200" spc="-3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and</a:t>
            </a:r>
            <a:r>
              <a:rPr lang="en-US" sz="1200" spc="13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morbidity</a:t>
            </a:r>
            <a:r>
              <a:rPr lang="en-US" sz="1200" spc="-8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measures.</a:t>
            </a:r>
            <a:r>
              <a:rPr lang="en-US" sz="1200" spc="-7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10" dirty="0">
                <a:solidFill>
                  <a:schemeClr val="bg2">
                    <a:lumMod val="60000"/>
                    <a:lumOff val="40000"/>
                  </a:schemeClr>
                </a:solidFill>
                <a:effectLst/>
                <a:latin typeface="Albertus MT Lt"/>
                <a:ea typeface="Albertus MT Lt"/>
                <a:cs typeface="Times New Roman" panose="02020603050405020304" pitchFamily="18" charset="0"/>
              </a:rPr>
              <a:t>Health</a:t>
            </a:r>
            <a:r>
              <a:rPr lang="en-US" sz="1200" spc="-9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10" dirty="0">
                <a:solidFill>
                  <a:schemeClr val="bg2">
                    <a:lumMod val="60000"/>
                    <a:lumOff val="40000"/>
                  </a:schemeClr>
                </a:solidFill>
                <a:effectLst/>
                <a:latin typeface="Albertus MT Lt"/>
                <a:ea typeface="Albertus MT Lt"/>
                <a:cs typeface="Times New Roman" panose="02020603050405020304" pitchFamily="18" charset="0"/>
              </a:rPr>
              <a:t>Factors</a:t>
            </a:r>
            <a:r>
              <a:rPr lang="en-US" sz="1200" i="1" spc="-8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rankings</a:t>
            </a:r>
            <a:r>
              <a:rPr lang="en-US" sz="1200" spc="-8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are</a:t>
            </a:r>
            <a:r>
              <a:rPr lang="en-US" sz="1200" spc="17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based</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on</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weighted</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scores</a:t>
            </a:r>
            <a:r>
              <a:rPr lang="en-US" sz="1200" spc="-2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of</a:t>
            </a:r>
            <a:r>
              <a:rPr lang="en-US" sz="1200" spc="-2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four</a:t>
            </a:r>
            <a:r>
              <a:rPr lang="en-US" sz="1200" spc="-2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types</a:t>
            </a:r>
            <a:r>
              <a:rPr lang="en-US" sz="1200" spc="-1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of</a:t>
            </a:r>
            <a:r>
              <a:rPr lang="en-US" sz="1200" spc="17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factors:</a:t>
            </a:r>
            <a:r>
              <a:rPr lang="en-US" sz="1200" spc="-40"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behavioral,</a:t>
            </a:r>
            <a:r>
              <a:rPr lang="en-US" sz="1200" spc="-4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clinical,</a:t>
            </a:r>
            <a:r>
              <a:rPr lang="en-US" sz="1200" spc="-4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social</a:t>
            </a:r>
            <a:r>
              <a:rPr lang="en-US" sz="1200" spc="-40"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and</a:t>
            </a:r>
            <a:r>
              <a:rPr lang="en-US" sz="1200" spc="-4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economic,</a:t>
            </a:r>
            <a:r>
              <a:rPr lang="en-US" sz="1200" spc="295" dirty="0">
                <a:solidFill>
                  <a:schemeClr val="bg2">
                    <a:lumMod val="60000"/>
                    <a:lumOff val="40000"/>
                  </a:schemeClr>
                </a:solidFill>
                <a:effectLst/>
                <a:latin typeface="Albertus MT Lt"/>
                <a:ea typeface="Albertus MT Lt"/>
                <a:cs typeface="Times New Roman" panose="02020603050405020304" pitchFamily="18" charset="0"/>
              </a:rPr>
              <a:t> </a:t>
            </a:r>
            <a:r>
              <a:rPr lang="en-US" sz="1200" dirty="0">
                <a:solidFill>
                  <a:schemeClr val="bg2">
                    <a:lumMod val="60000"/>
                    <a:lumOff val="40000"/>
                  </a:schemeClr>
                </a:solidFill>
                <a:effectLst/>
                <a:latin typeface="Albertus MT Lt"/>
                <a:ea typeface="Albertus MT Lt"/>
                <a:cs typeface="Times New Roman" panose="02020603050405020304" pitchFamily="18" charset="0"/>
              </a:rPr>
              <a:t>and</a:t>
            </a:r>
            <a:r>
              <a:rPr lang="en-US" sz="1200" spc="-95" dirty="0">
                <a:solidFill>
                  <a:schemeClr val="bg2">
                    <a:lumMod val="60000"/>
                    <a:lumOff val="40000"/>
                  </a:schemeClr>
                </a:solidFill>
                <a:effectLst/>
                <a:latin typeface="Albertus MT Lt"/>
                <a:ea typeface="Albertus MT Lt"/>
                <a:cs typeface="Times New Roman" panose="02020603050405020304" pitchFamily="18" charset="0"/>
              </a:rPr>
              <a:t> </a:t>
            </a:r>
            <a:r>
              <a:rPr lang="en-US" sz="1200" spc="-5" dirty="0">
                <a:solidFill>
                  <a:schemeClr val="bg2">
                    <a:lumMod val="60000"/>
                    <a:lumOff val="40000"/>
                  </a:schemeClr>
                </a:solidFill>
                <a:effectLst/>
                <a:latin typeface="Albertus MT Lt"/>
                <a:ea typeface="Albertus MT Lt"/>
                <a:cs typeface="Times New Roman" panose="02020603050405020304" pitchFamily="18" charset="0"/>
              </a:rPr>
              <a:t>environmental.</a:t>
            </a:r>
            <a:endParaRPr lang="en-US" sz="1200" dirty="0">
              <a:solidFill>
                <a:schemeClr val="bg2">
                  <a:lumMod val="60000"/>
                  <a:lumOff val="40000"/>
                </a:schemeClr>
              </a:solidFill>
              <a:effectLst/>
              <a:latin typeface="Albertus MT Lt"/>
              <a:ea typeface="Albertus MT Lt"/>
              <a:cs typeface="Times New Roman" panose="02020603050405020304" pitchFamily="18" charset="0"/>
            </a:endParaRPr>
          </a:p>
        </p:txBody>
      </p:sp>
      <p:graphicFrame>
        <p:nvGraphicFramePr>
          <p:cNvPr id="11" name="Content Placeholder 10">
            <a:extLst>
              <a:ext uri="{FF2B5EF4-FFF2-40B4-BE49-F238E27FC236}">
                <a16:creationId xmlns:a16="http://schemas.microsoft.com/office/drawing/2014/main" id="{01DE69C0-8B98-4059-B44C-B719CFC28A9F}"/>
              </a:ext>
            </a:extLst>
          </p:cNvPr>
          <p:cNvGraphicFramePr>
            <a:graphicFrameLocks noGrp="1"/>
          </p:cNvGraphicFramePr>
          <p:nvPr>
            <p:ph sz="half" idx="2"/>
            <p:extLst>
              <p:ext uri="{D42A27DB-BD31-4B8C-83A1-F6EECF244321}">
                <p14:modId xmlns:p14="http://schemas.microsoft.com/office/powerpoint/2010/main" val="2496776281"/>
              </p:ext>
            </p:extLst>
          </p:nvPr>
        </p:nvGraphicFramePr>
        <p:xfrm>
          <a:off x="7038499" y="1341120"/>
          <a:ext cx="4137864" cy="2790252"/>
        </p:xfrm>
        <a:graphic>
          <a:graphicData uri="http://schemas.openxmlformats.org/drawingml/2006/table">
            <a:tbl>
              <a:tblPr firstRow="1" firstCol="1" lastRow="1" lastCol="1" bandRow="1" bandCol="1">
                <a:tableStyleId>{5C22544A-7EE6-4342-B048-85BDC9FD1C3A}</a:tableStyleId>
              </a:tblPr>
              <a:tblGrid>
                <a:gridCol w="893988">
                  <a:extLst>
                    <a:ext uri="{9D8B030D-6E8A-4147-A177-3AD203B41FA5}">
                      <a16:colId xmlns:a16="http://schemas.microsoft.com/office/drawing/2014/main" val="2692694604"/>
                    </a:ext>
                  </a:extLst>
                </a:gridCol>
                <a:gridCol w="1696369">
                  <a:extLst>
                    <a:ext uri="{9D8B030D-6E8A-4147-A177-3AD203B41FA5}">
                      <a16:colId xmlns:a16="http://schemas.microsoft.com/office/drawing/2014/main" val="3563353725"/>
                    </a:ext>
                  </a:extLst>
                </a:gridCol>
                <a:gridCol w="1547507">
                  <a:extLst>
                    <a:ext uri="{9D8B030D-6E8A-4147-A177-3AD203B41FA5}">
                      <a16:colId xmlns:a16="http://schemas.microsoft.com/office/drawing/2014/main" val="3617412130"/>
                    </a:ext>
                  </a:extLst>
                </a:gridCol>
              </a:tblGrid>
              <a:tr h="1050351">
                <a:tc>
                  <a:txBody>
                    <a:bodyPr/>
                    <a:lstStyle/>
                    <a:p>
                      <a:pPr marL="0" marR="0" algn="l">
                        <a:spcBef>
                          <a:spcPts val="0"/>
                        </a:spcBef>
                        <a:spcAft>
                          <a:spcPts val="0"/>
                        </a:spcAft>
                      </a:pPr>
                      <a:r>
                        <a:rPr lang="en-US" sz="1600" dirty="0">
                          <a:effectLst/>
                        </a:rPr>
                        <a:t> </a:t>
                      </a:r>
                    </a:p>
                    <a:p>
                      <a:pPr marL="152400" marR="0" algn="l">
                        <a:spcBef>
                          <a:spcPts val="545"/>
                        </a:spcBef>
                        <a:spcAft>
                          <a:spcPts val="0"/>
                        </a:spcAft>
                      </a:pPr>
                      <a:r>
                        <a:rPr lang="en-US" sz="1600" spc="-5" dirty="0">
                          <a:effectLst/>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296545" marR="140335" indent="-157480" algn="l">
                        <a:lnSpc>
                          <a:spcPct val="118000"/>
                        </a:lnSpc>
                        <a:spcBef>
                          <a:spcPts val="825"/>
                        </a:spcBef>
                        <a:spcAft>
                          <a:spcPts val="0"/>
                        </a:spcAft>
                      </a:pPr>
                      <a:r>
                        <a:rPr lang="en-US" sz="1600" spc="-5" dirty="0">
                          <a:effectLst/>
                        </a:rPr>
                        <a:t>Health</a:t>
                      </a:r>
                      <a:r>
                        <a:rPr lang="en-US" sz="1600" spc="-65" dirty="0">
                          <a:effectLst/>
                        </a:rPr>
                        <a:t> </a:t>
                      </a:r>
                      <a:r>
                        <a:rPr lang="en-US" sz="1600" dirty="0">
                          <a:effectLst/>
                        </a:rPr>
                        <a:t>Factor</a:t>
                      </a:r>
                      <a:r>
                        <a:rPr lang="en-US" sz="1600" spc="110" dirty="0">
                          <a:effectLst/>
                        </a:rPr>
                        <a:t> </a:t>
                      </a:r>
                      <a:r>
                        <a:rPr lang="en-US" sz="1600" spc="-5" dirty="0">
                          <a:effectLst/>
                        </a:rPr>
                        <a:t>Ranking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223520" marR="225425" indent="33655" algn="ctr">
                        <a:spcBef>
                          <a:spcPts val="335"/>
                        </a:spcBef>
                        <a:spcAft>
                          <a:spcPts val="0"/>
                        </a:spcAft>
                      </a:pPr>
                      <a:r>
                        <a:rPr lang="en-US" sz="1600" spc="-5" dirty="0">
                          <a:effectLst/>
                        </a:rPr>
                        <a:t>Health</a:t>
                      </a:r>
                      <a:r>
                        <a:rPr lang="en-US" sz="1600" spc="110" dirty="0">
                          <a:effectLst/>
                        </a:rPr>
                        <a:t> </a:t>
                      </a:r>
                      <a:r>
                        <a:rPr lang="en-US" sz="1600" spc="-5" dirty="0">
                          <a:effectLst/>
                        </a:rPr>
                        <a:t>Outcome</a:t>
                      </a:r>
                      <a:r>
                        <a:rPr lang="en-US" sz="1600" spc="130" dirty="0">
                          <a:effectLst/>
                        </a:rPr>
                        <a:t> </a:t>
                      </a:r>
                      <a:r>
                        <a:rPr lang="en-US" sz="1600" spc="-5" dirty="0">
                          <a:effectLst/>
                        </a:rPr>
                        <a:t>Ranking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1886672173"/>
                  </a:ext>
                </a:extLst>
              </a:tr>
              <a:tr h="579967">
                <a:tc>
                  <a:txBody>
                    <a:bodyPr/>
                    <a:lstStyle/>
                    <a:p>
                      <a:pPr marL="189230" marR="0" algn="l">
                        <a:spcBef>
                          <a:spcPts val="575"/>
                        </a:spcBef>
                        <a:spcAft>
                          <a:spcPts val="0"/>
                        </a:spcAft>
                      </a:pPr>
                      <a:r>
                        <a:rPr lang="en-US" sz="1600" b="1" dirty="0">
                          <a:effectLst/>
                          <a:latin typeface="+mj-lt"/>
                          <a:ea typeface="Calibri" panose="020F0502020204030204" pitchFamily="34" charset="0"/>
                          <a:cs typeface="Times New Roman" panose="02020603050405020304" pitchFamily="18" charset="0"/>
                        </a:rPr>
                        <a:t>2017</a:t>
                      </a:r>
                    </a:p>
                  </a:txBody>
                  <a:tcPr marL="0" marR="0" marT="0" marB="0">
                    <a:solidFill>
                      <a:schemeClr val="bg2"/>
                    </a:solidFill>
                  </a:tcPr>
                </a:tc>
                <a:tc>
                  <a:txBody>
                    <a:bodyPr/>
                    <a:lstStyle/>
                    <a:p>
                      <a:pPr marL="30480" marR="0" algn="ctr">
                        <a:spcBef>
                          <a:spcPts val="575"/>
                        </a:spcBef>
                        <a:spcAft>
                          <a:spcPts val="0"/>
                        </a:spcAft>
                      </a:pPr>
                      <a:r>
                        <a:rPr lang="en-US" sz="1600" b="1" dirty="0">
                          <a:solidFill>
                            <a:schemeClr val="tx1"/>
                          </a:solidFill>
                          <a:effectLst/>
                          <a:latin typeface="+mj-lt"/>
                          <a:ea typeface="Calibri" panose="020F0502020204030204" pitchFamily="34" charset="0"/>
                          <a:cs typeface="Times New Roman" panose="02020603050405020304" pitchFamily="18" charset="0"/>
                        </a:rPr>
                        <a:t>100</a:t>
                      </a:r>
                    </a:p>
                  </a:txBody>
                  <a:tcPr marL="0" marR="0" marT="0" marB="0">
                    <a:solidFill>
                      <a:schemeClr val="bg2"/>
                    </a:solidFill>
                  </a:tcPr>
                </a:tc>
                <a:tc>
                  <a:txBody>
                    <a:bodyPr/>
                    <a:lstStyle/>
                    <a:p>
                      <a:pPr marL="29845" marR="0" algn="ctr">
                        <a:spcBef>
                          <a:spcPts val="575"/>
                        </a:spcBef>
                        <a:spcAft>
                          <a:spcPts val="0"/>
                        </a:spcAft>
                      </a:pPr>
                      <a:r>
                        <a:rPr lang="en-US" sz="1600" b="1" dirty="0">
                          <a:effectLst/>
                          <a:latin typeface="+mj-lt"/>
                          <a:ea typeface="Calibri" panose="020F0502020204030204" pitchFamily="34" charset="0"/>
                          <a:cs typeface="Times New Roman" panose="02020603050405020304" pitchFamily="18" charset="0"/>
                        </a:rPr>
                        <a:t>100</a:t>
                      </a:r>
                    </a:p>
                  </a:txBody>
                  <a:tcPr marL="0" marR="0" marT="0" marB="0">
                    <a:solidFill>
                      <a:schemeClr val="bg2"/>
                    </a:solidFill>
                  </a:tcPr>
                </a:tc>
                <a:extLst>
                  <a:ext uri="{0D108BD9-81ED-4DB2-BD59-A6C34878D82A}">
                    <a16:rowId xmlns:a16="http://schemas.microsoft.com/office/drawing/2014/main" val="1051689992"/>
                  </a:ext>
                </a:extLst>
              </a:tr>
              <a:tr h="579967">
                <a:tc>
                  <a:txBody>
                    <a:bodyPr/>
                    <a:lstStyle/>
                    <a:p>
                      <a:pPr marL="181610" marR="0" algn="l">
                        <a:spcBef>
                          <a:spcPts val="580"/>
                        </a:spcBef>
                        <a:spcAft>
                          <a:spcPts val="0"/>
                        </a:spcAft>
                      </a:pPr>
                      <a:r>
                        <a:rPr lang="en-US" sz="1600" b="1" spc="-5" dirty="0">
                          <a:effectLst/>
                          <a:latin typeface="+mj-lt"/>
                        </a:rPr>
                        <a:t>2018</a:t>
                      </a:r>
                      <a:endParaRPr lang="en-US" sz="1600" b="1" dirty="0">
                        <a:effectLst/>
                        <a:latin typeface="+mj-lt"/>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30480" marR="0" algn="ctr">
                        <a:spcBef>
                          <a:spcPts val="580"/>
                        </a:spcBef>
                        <a:spcAft>
                          <a:spcPts val="0"/>
                        </a:spcAft>
                      </a:pPr>
                      <a:r>
                        <a:rPr lang="en-US" sz="1600" b="1" dirty="0">
                          <a:solidFill>
                            <a:schemeClr val="tx1"/>
                          </a:solidFill>
                          <a:effectLst/>
                          <a:latin typeface="+mj-lt"/>
                          <a:ea typeface="Calibri" panose="020F0502020204030204" pitchFamily="34" charset="0"/>
                          <a:cs typeface="Times New Roman" panose="02020603050405020304" pitchFamily="18" charset="0"/>
                        </a:rPr>
                        <a:t>100</a:t>
                      </a:r>
                    </a:p>
                  </a:txBody>
                  <a:tcPr marL="0" marR="0" marT="0" marB="0">
                    <a:solidFill>
                      <a:schemeClr val="bg2"/>
                    </a:solidFill>
                  </a:tcPr>
                </a:tc>
                <a:tc>
                  <a:txBody>
                    <a:bodyPr/>
                    <a:lstStyle/>
                    <a:p>
                      <a:pPr marL="31115" marR="0" algn="ctr">
                        <a:spcBef>
                          <a:spcPts val="580"/>
                        </a:spcBef>
                        <a:spcAft>
                          <a:spcPts val="0"/>
                        </a:spcAft>
                      </a:pPr>
                      <a:r>
                        <a:rPr lang="en-US" sz="1600" b="1" spc="-5" dirty="0">
                          <a:effectLst/>
                          <a:latin typeface="+mj-lt"/>
                        </a:rPr>
                        <a:t>100</a:t>
                      </a:r>
                      <a:endParaRPr lang="en-US" sz="1600" b="1" dirty="0">
                        <a:effectLst/>
                        <a:latin typeface="+mj-lt"/>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631469910"/>
                  </a:ext>
                </a:extLst>
              </a:tr>
              <a:tr h="579967">
                <a:tc>
                  <a:txBody>
                    <a:bodyPr/>
                    <a:lstStyle/>
                    <a:p>
                      <a:pPr marL="182880" marR="0" algn="l">
                        <a:spcBef>
                          <a:spcPts val="575"/>
                        </a:spcBef>
                        <a:spcAft>
                          <a:spcPts val="0"/>
                        </a:spcAft>
                      </a:pPr>
                      <a:r>
                        <a:rPr lang="en-US" sz="1600" b="1" spc="-5" dirty="0">
                          <a:effectLst/>
                          <a:latin typeface="+mj-lt"/>
                        </a:rPr>
                        <a:t>2019</a:t>
                      </a:r>
                      <a:endParaRPr lang="en-US" sz="1600" b="1" dirty="0">
                        <a:effectLst/>
                        <a:latin typeface="+mj-lt"/>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30480" marR="0" algn="ctr">
                        <a:spcBef>
                          <a:spcPts val="575"/>
                        </a:spcBef>
                        <a:spcAft>
                          <a:spcPts val="0"/>
                        </a:spcAft>
                      </a:pPr>
                      <a:r>
                        <a:rPr lang="en-US" sz="1600" b="1" dirty="0">
                          <a:effectLst/>
                          <a:latin typeface="+mj-lt"/>
                        </a:rPr>
                        <a:t>100</a:t>
                      </a:r>
                      <a:endParaRPr lang="en-US" sz="1600" b="1" dirty="0">
                        <a:effectLst/>
                        <a:latin typeface="+mj-lt"/>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29210" marR="0" algn="ctr">
                        <a:spcBef>
                          <a:spcPts val="575"/>
                        </a:spcBef>
                        <a:spcAft>
                          <a:spcPts val="0"/>
                        </a:spcAft>
                      </a:pPr>
                      <a:r>
                        <a:rPr lang="en-US" sz="1600" b="1" spc="-5" dirty="0">
                          <a:effectLst/>
                          <a:latin typeface="+mj-lt"/>
                        </a:rPr>
                        <a:t>100</a:t>
                      </a:r>
                      <a:endParaRPr lang="en-US" sz="1600" b="1" dirty="0">
                        <a:effectLst/>
                        <a:latin typeface="+mj-lt"/>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2366010927"/>
                  </a:ext>
                </a:extLst>
              </a:tr>
            </a:tbl>
          </a:graphicData>
        </a:graphic>
      </p:graphicFrame>
      <p:pic>
        <p:nvPicPr>
          <p:cNvPr id="3074" name="Picture 2" descr="Image result for welcome to robeson county">
            <a:extLst>
              <a:ext uri="{FF2B5EF4-FFF2-40B4-BE49-F238E27FC236}">
                <a16:creationId xmlns:a16="http://schemas.microsoft.com/office/drawing/2014/main" id="{58456580-E404-456C-BC86-69BCF2D89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636" y="3429000"/>
            <a:ext cx="4926343" cy="315436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066936AA-5767-44AF-8CE3-8F54008705F9}"/>
              </a:ext>
            </a:extLst>
          </p:cNvPr>
          <p:cNvSpPr>
            <a:spLocks noGrp="1"/>
          </p:cNvSpPr>
          <p:nvPr>
            <p:ph type="sldNum" sz="quarter" idx="12"/>
          </p:nvPr>
        </p:nvSpPr>
        <p:spPr/>
        <p:txBody>
          <a:bodyPr/>
          <a:lstStyle/>
          <a:p>
            <a:fld id="{401CF334-2D5C-4859-84A6-CA7E6E43FAEB}" type="slidenum">
              <a:rPr lang="en-US" smtClean="0"/>
              <a:t>10</a:t>
            </a:fld>
            <a:endParaRPr lang="en-US"/>
          </a:p>
        </p:txBody>
      </p:sp>
    </p:spTree>
    <p:extLst>
      <p:ext uri="{BB962C8B-B14F-4D97-AF65-F5344CB8AC3E}">
        <p14:creationId xmlns:p14="http://schemas.microsoft.com/office/powerpoint/2010/main" val="41112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6D4B-EEFA-402F-BE34-9BB2B2E431A7}"/>
              </a:ext>
            </a:extLst>
          </p:cNvPr>
          <p:cNvSpPr>
            <a:spLocks noGrp="1"/>
          </p:cNvSpPr>
          <p:nvPr>
            <p:ph type="title"/>
          </p:nvPr>
        </p:nvSpPr>
        <p:spPr/>
        <p:txBody>
          <a:bodyPr>
            <a:noAutofit/>
          </a:bodyPr>
          <a:lstStyle/>
          <a:p>
            <a:r>
              <a:rPr lang="en-US" sz="3200" dirty="0"/>
              <a:t>Community Health Priorities and Action Steps </a:t>
            </a:r>
          </a:p>
        </p:txBody>
      </p:sp>
      <p:sp>
        <p:nvSpPr>
          <p:cNvPr id="9" name="TextBox 8">
            <a:extLst>
              <a:ext uri="{FF2B5EF4-FFF2-40B4-BE49-F238E27FC236}">
                <a16:creationId xmlns:a16="http://schemas.microsoft.com/office/drawing/2014/main" id="{2A220AAF-6C6D-464E-8978-2DF9DE55E590}"/>
              </a:ext>
            </a:extLst>
          </p:cNvPr>
          <p:cNvSpPr txBox="1"/>
          <p:nvPr/>
        </p:nvSpPr>
        <p:spPr>
          <a:xfrm>
            <a:off x="4850673" y="2487026"/>
            <a:ext cx="1933303" cy="1200329"/>
          </a:xfrm>
          <a:prstGeom prst="rect">
            <a:avLst/>
          </a:prstGeom>
          <a:solidFill>
            <a:schemeClr val="bg2"/>
          </a:solidFill>
          <a:ln>
            <a:solidFill>
              <a:schemeClr val="bg2"/>
            </a:solidFill>
          </a:ln>
        </p:spPr>
        <p:txBody>
          <a:bodyPr wrap="square" rtlCol="0" anchor="ctr" anchorCtr="1">
            <a:spAutoFit/>
          </a:bodyPr>
          <a:lstStyle/>
          <a:p>
            <a:pPr algn="ctr"/>
            <a:r>
              <a:rPr lang="en-US" dirty="0"/>
              <a:t>Focus: Chronic Disease Management and Prevention</a:t>
            </a:r>
          </a:p>
        </p:txBody>
      </p:sp>
      <p:cxnSp>
        <p:nvCxnSpPr>
          <p:cNvPr id="14" name="Straight Arrow Connector 13">
            <a:extLst>
              <a:ext uri="{FF2B5EF4-FFF2-40B4-BE49-F238E27FC236}">
                <a16:creationId xmlns:a16="http://schemas.microsoft.com/office/drawing/2014/main" id="{7F942C9B-4DCD-4FEA-8C9C-4BE96F567E56}"/>
              </a:ext>
            </a:extLst>
          </p:cNvPr>
          <p:cNvCxnSpPr>
            <a:cxnSpLocks/>
          </p:cNvCxnSpPr>
          <p:nvPr/>
        </p:nvCxnSpPr>
        <p:spPr>
          <a:xfrm flipH="1">
            <a:off x="3918858" y="3517672"/>
            <a:ext cx="775062" cy="825728"/>
          </a:xfrm>
          <a:prstGeom prst="straightConnector1">
            <a:avLst/>
          </a:prstGeom>
          <a:ln>
            <a:solidFill>
              <a:schemeClr val="bg2"/>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940D37D7-1C9B-4F71-9652-90FB275E6380}"/>
              </a:ext>
            </a:extLst>
          </p:cNvPr>
          <p:cNvSpPr txBox="1"/>
          <p:nvPr/>
        </p:nvSpPr>
        <p:spPr>
          <a:xfrm>
            <a:off x="3309257" y="4727314"/>
            <a:ext cx="1384663" cy="523220"/>
          </a:xfrm>
          <a:prstGeom prst="rect">
            <a:avLst/>
          </a:prstGeom>
          <a:solidFill>
            <a:schemeClr val="bg2"/>
          </a:solidFill>
          <a:ln>
            <a:solidFill>
              <a:schemeClr val="bg2"/>
            </a:solidFill>
          </a:ln>
        </p:spPr>
        <p:txBody>
          <a:bodyPr wrap="square" rtlCol="0" anchor="ctr" anchorCtr="1">
            <a:spAutoFit/>
          </a:bodyPr>
          <a:lstStyle/>
          <a:p>
            <a:pPr algn="ctr"/>
            <a:r>
              <a:rPr lang="en-US" sz="1400" dirty="0"/>
              <a:t>Priority 1: Obesity</a:t>
            </a:r>
          </a:p>
        </p:txBody>
      </p:sp>
      <p:cxnSp>
        <p:nvCxnSpPr>
          <p:cNvPr id="18" name="Straight Arrow Connector 17">
            <a:extLst>
              <a:ext uri="{FF2B5EF4-FFF2-40B4-BE49-F238E27FC236}">
                <a16:creationId xmlns:a16="http://schemas.microsoft.com/office/drawing/2014/main" id="{06B36F40-3D6A-4953-8D4A-7BDE8B6CE48F}"/>
              </a:ext>
            </a:extLst>
          </p:cNvPr>
          <p:cNvCxnSpPr>
            <a:cxnSpLocks/>
          </p:cNvCxnSpPr>
          <p:nvPr/>
        </p:nvCxnSpPr>
        <p:spPr>
          <a:xfrm>
            <a:off x="5895703" y="3697069"/>
            <a:ext cx="0" cy="759543"/>
          </a:xfrm>
          <a:prstGeom prst="straightConnector1">
            <a:avLst/>
          </a:prstGeom>
          <a:ln>
            <a:solidFill>
              <a:schemeClr val="bg2"/>
            </a:solidFill>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D58B1560-1DCE-4C90-A30F-651F7DECC49D}"/>
              </a:ext>
            </a:extLst>
          </p:cNvPr>
          <p:cNvSpPr txBox="1"/>
          <p:nvPr/>
        </p:nvSpPr>
        <p:spPr>
          <a:xfrm flipH="1">
            <a:off x="5190312" y="4549970"/>
            <a:ext cx="1471744" cy="954107"/>
          </a:xfrm>
          <a:prstGeom prst="rect">
            <a:avLst/>
          </a:prstGeom>
          <a:solidFill>
            <a:schemeClr val="bg2"/>
          </a:solidFill>
          <a:ln>
            <a:solidFill>
              <a:schemeClr val="bg2"/>
            </a:solidFill>
          </a:ln>
        </p:spPr>
        <p:txBody>
          <a:bodyPr wrap="square" rtlCol="0" anchor="ctr" anchorCtr="1">
            <a:spAutoFit/>
          </a:bodyPr>
          <a:lstStyle/>
          <a:p>
            <a:pPr algn="ctr"/>
            <a:r>
              <a:rPr lang="en-US" sz="1400" dirty="0"/>
              <a:t>Priority 2: Substance Misuse/Mental Health</a:t>
            </a:r>
          </a:p>
        </p:txBody>
      </p:sp>
      <p:sp>
        <p:nvSpPr>
          <p:cNvPr id="24" name="TextBox 23">
            <a:extLst>
              <a:ext uri="{FF2B5EF4-FFF2-40B4-BE49-F238E27FC236}">
                <a16:creationId xmlns:a16="http://schemas.microsoft.com/office/drawing/2014/main" id="{FEC121FF-7FB9-4B82-9331-D7567F89354B}"/>
              </a:ext>
            </a:extLst>
          </p:cNvPr>
          <p:cNvSpPr txBox="1"/>
          <p:nvPr/>
        </p:nvSpPr>
        <p:spPr>
          <a:xfrm flipH="1">
            <a:off x="7158448" y="4549970"/>
            <a:ext cx="1471744" cy="954107"/>
          </a:xfrm>
          <a:prstGeom prst="rect">
            <a:avLst/>
          </a:prstGeom>
          <a:solidFill>
            <a:schemeClr val="bg2"/>
          </a:solidFill>
          <a:ln>
            <a:solidFill>
              <a:schemeClr val="bg2"/>
            </a:solidFill>
          </a:ln>
        </p:spPr>
        <p:txBody>
          <a:bodyPr wrap="square" rtlCol="0" anchor="ctr" anchorCtr="1">
            <a:spAutoFit/>
          </a:bodyPr>
          <a:lstStyle/>
          <a:p>
            <a:pPr algn="ctr"/>
            <a:r>
              <a:rPr lang="en-US" sz="1400" dirty="0"/>
              <a:t>Priority 3: Social Determinates of Health </a:t>
            </a:r>
          </a:p>
        </p:txBody>
      </p:sp>
      <p:cxnSp>
        <p:nvCxnSpPr>
          <p:cNvPr id="26" name="Straight Arrow Connector 25">
            <a:extLst>
              <a:ext uri="{FF2B5EF4-FFF2-40B4-BE49-F238E27FC236}">
                <a16:creationId xmlns:a16="http://schemas.microsoft.com/office/drawing/2014/main" id="{D2F4BD53-F5E5-43BE-B66A-A0CE265E77D0}"/>
              </a:ext>
            </a:extLst>
          </p:cNvPr>
          <p:cNvCxnSpPr/>
          <p:nvPr/>
        </p:nvCxnSpPr>
        <p:spPr>
          <a:xfrm>
            <a:off x="6979920" y="3542212"/>
            <a:ext cx="914400" cy="914400"/>
          </a:xfrm>
          <a:prstGeom prst="straightConnector1">
            <a:avLst/>
          </a:prstGeom>
          <a:ln>
            <a:solidFill>
              <a:schemeClr val="bg2"/>
            </a:solidFill>
            <a:tailEnd type="triangle"/>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51132E9F-1F8B-4199-AE51-5728B29D7503}"/>
              </a:ext>
            </a:extLst>
          </p:cNvPr>
          <p:cNvSpPr txBox="1"/>
          <p:nvPr/>
        </p:nvSpPr>
        <p:spPr>
          <a:xfrm>
            <a:off x="1924594" y="5754144"/>
            <a:ext cx="1384663" cy="307777"/>
          </a:xfrm>
          <a:prstGeom prst="rect">
            <a:avLst/>
          </a:prstGeom>
          <a:solidFill>
            <a:schemeClr val="bg2"/>
          </a:solidFill>
          <a:ln>
            <a:solidFill>
              <a:schemeClr val="bg2"/>
            </a:solidFill>
          </a:ln>
        </p:spPr>
        <p:txBody>
          <a:bodyPr wrap="square" rtlCol="0" anchor="ctr" anchorCtr="1">
            <a:spAutoFit/>
          </a:bodyPr>
          <a:lstStyle/>
          <a:p>
            <a:pPr algn="ctr"/>
            <a:r>
              <a:rPr lang="en-US" sz="1400" dirty="0"/>
              <a:t>Nutrition</a:t>
            </a:r>
          </a:p>
        </p:txBody>
      </p:sp>
      <p:cxnSp>
        <p:nvCxnSpPr>
          <p:cNvPr id="29" name="Straight Arrow Connector 28">
            <a:extLst>
              <a:ext uri="{FF2B5EF4-FFF2-40B4-BE49-F238E27FC236}">
                <a16:creationId xmlns:a16="http://schemas.microsoft.com/office/drawing/2014/main" id="{7B58781C-F440-444A-B93A-01791D93E680}"/>
              </a:ext>
            </a:extLst>
          </p:cNvPr>
          <p:cNvCxnSpPr>
            <a:cxnSpLocks/>
          </p:cNvCxnSpPr>
          <p:nvPr/>
        </p:nvCxnSpPr>
        <p:spPr>
          <a:xfrm flipH="1">
            <a:off x="2708366" y="5027023"/>
            <a:ext cx="470263" cy="477054"/>
          </a:xfrm>
          <a:prstGeom prst="straightConnector1">
            <a:avLst/>
          </a:prstGeom>
          <a:ln>
            <a:solidFill>
              <a:schemeClr val="bg2"/>
            </a:solidFill>
            <a:tailEnd type="triangle"/>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8018F718-6616-4C61-A6BB-5EFA887E37D4}"/>
              </a:ext>
            </a:extLst>
          </p:cNvPr>
          <p:cNvSpPr txBox="1"/>
          <p:nvPr/>
        </p:nvSpPr>
        <p:spPr>
          <a:xfrm>
            <a:off x="3526971" y="5876512"/>
            <a:ext cx="1166949" cy="523220"/>
          </a:xfrm>
          <a:prstGeom prst="rect">
            <a:avLst/>
          </a:prstGeom>
          <a:solidFill>
            <a:schemeClr val="bg2"/>
          </a:solidFill>
          <a:ln>
            <a:solidFill>
              <a:schemeClr val="bg2"/>
            </a:solidFill>
          </a:ln>
        </p:spPr>
        <p:txBody>
          <a:bodyPr wrap="square" rtlCol="0" anchor="ctr" anchorCtr="1">
            <a:spAutoFit/>
          </a:bodyPr>
          <a:lstStyle/>
          <a:p>
            <a:pPr algn="ctr"/>
            <a:r>
              <a:rPr lang="en-US" sz="1400" dirty="0"/>
              <a:t>Physical Activity</a:t>
            </a:r>
          </a:p>
        </p:txBody>
      </p:sp>
      <p:cxnSp>
        <p:nvCxnSpPr>
          <p:cNvPr id="37" name="Straight Arrow Connector 36">
            <a:extLst>
              <a:ext uri="{FF2B5EF4-FFF2-40B4-BE49-F238E27FC236}">
                <a16:creationId xmlns:a16="http://schemas.microsoft.com/office/drawing/2014/main" id="{6BBDDE46-7775-4F74-A01F-06809741E5CB}"/>
              </a:ext>
            </a:extLst>
          </p:cNvPr>
          <p:cNvCxnSpPr>
            <a:cxnSpLocks/>
          </p:cNvCxnSpPr>
          <p:nvPr/>
        </p:nvCxnSpPr>
        <p:spPr>
          <a:xfrm>
            <a:off x="3992881" y="5265550"/>
            <a:ext cx="0" cy="550769"/>
          </a:xfrm>
          <a:prstGeom prst="straightConnector1">
            <a:avLst/>
          </a:prstGeom>
          <a:ln>
            <a:solidFill>
              <a:schemeClr val="bg2"/>
            </a:solidFill>
            <a:tailEnd type="triangle"/>
          </a:ln>
        </p:spPr>
        <p:style>
          <a:lnRef idx="1">
            <a:schemeClr val="accent2"/>
          </a:lnRef>
          <a:fillRef idx="0">
            <a:schemeClr val="accent2"/>
          </a:fillRef>
          <a:effectRef idx="0">
            <a:schemeClr val="accent2"/>
          </a:effectRef>
          <a:fontRef idx="minor">
            <a:schemeClr val="tx1"/>
          </a:fontRef>
        </p:style>
      </p:cxnSp>
      <p:sp>
        <p:nvSpPr>
          <p:cNvPr id="41" name="TextBox 40">
            <a:extLst>
              <a:ext uri="{FF2B5EF4-FFF2-40B4-BE49-F238E27FC236}">
                <a16:creationId xmlns:a16="http://schemas.microsoft.com/office/drawing/2014/main" id="{E50EE18E-8515-4518-A2CD-FFD703ACDBDD}"/>
              </a:ext>
            </a:extLst>
          </p:cNvPr>
          <p:cNvSpPr txBox="1"/>
          <p:nvPr/>
        </p:nvSpPr>
        <p:spPr>
          <a:xfrm>
            <a:off x="4885519" y="5784861"/>
            <a:ext cx="822959" cy="307777"/>
          </a:xfrm>
          <a:prstGeom prst="rect">
            <a:avLst/>
          </a:prstGeom>
          <a:solidFill>
            <a:schemeClr val="bg2"/>
          </a:solidFill>
          <a:ln>
            <a:solidFill>
              <a:schemeClr val="bg2"/>
            </a:solidFill>
          </a:ln>
        </p:spPr>
        <p:txBody>
          <a:bodyPr wrap="square" rtlCol="0" anchor="ctr" anchorCtr="1">
            <a:spAutoFit/>
          </a:bodyPr>
          <a:lstStyle/>
          <a:p>
            <a:pPr algn="ctr"/>
            <a:r>
              <a:rPr lang="en-US" sz="1400" dirty="0"/>
              <a:t>Tobacco</a:t>
            </a:r>
          </a:p>
        </p:txBody>
      </p:sp>
      <p:cxnSp>
        <p:nvCxnSpPr>
          <p:cNvPr id="43" name="Straight Arrow Connector 42">
            <a:extLst>
              <a:ext uri="{FF2B5EF4-FFF2-40B4-BE49-F238E27FC236}">
                <a16:creationId xmlns:a16="http://schemas.microsoft.com/office/drawing/2014/main" id="{4E37E851-5814-4B9E-8B1C-61BA89F7EDA5}"/>
              </a:ext>
            </a:extLst>
          </p:cNvPr>
          <p:cNvCxnSpPr>
            <a:cxnSpLocks/>
          </p:cNvCxnSpPr>
          <p:nvPr/>
        </p:nvCxnSpPr>
        <p:spPr>
          <a:xfrm>
            <a:off x="5310060" y="5561556"/>
            <a:ext cx="0" cy="198254"/>
          </a:xfrm>
          <a:prstGeom prst="straightConnector1">
            <a:avLst/>
          </a:prstGeom>
          <a:ln>
            <a:solidFill>
              <a:schemeClr val="bg2"/>
            </a:solidFill>
            <a:tailEnd type="triangle"/>
          </a:ln>
        </p:spPr>
        <p:style>
          <a:lnRef idx="1">
            <a:schemeClr val="accent2"/>
          </a:lnRef>
          <a:fillRef idx="0">
            <a:schemeClr val="accent2"/>
          </a:fillRef>
          <a:effectRef idx="0">
            <a:schemeClr val="accent2"/>
          </a:effectRef>
          <a:fontRef idx="minor">
            <a:schemeClr val="tx1"/>
          </a:fontRef>
        </p:style>
      </p:cxnSp>
      <p:sp>
        <p:nvSpPr>
          <p:cNvPr id="51" name="TextBox 50">
            <a:extLst>
              <a:ext uri="{FF2B5EF4-FFF2-40B4-BE49-F238E27FC236}">
                <a16:creationId xmlns:a16="http://schemas.microsoft.com/office/drawing/2014/main" id="{8188CF6D-5E85-447D-A144-1AC6B6481A9E}"/>
              </a:ext>
            </a:extLst>
          </p:cNvPr>
          <p:cNvSpPr txBox="1"/>
          <p:nvPr/>
        </p:nvSpPr>
        <p:spPr>
          <a:xfrm flipH="1">
            <a:off x="6483516" y="5922943"/>
            <a:ext cx="1014566" cy="430887"/>
          </a:xfrm>
          <a:prstGeom prst="rect">
            <a:avLst/>
          </a:prstGeom>
          <a:solidFill>
            <a:schemeClr val="bg2"/>
          </a:solidFill>
          <a:ln>
            <a:solidFill>
              <a:schemeClr val="bg2"/>
            </a:solidFill>
          </a:ln>
        </p:spPr>
        <p:txBody>
          <a:bodyPr wrap="square" rtlCol="0" anchor="ctr" anchorCtr="1">
            <a:spAutoFit/>
          </a:bodyPr>
          <a:lstStyle/>
          <a:p>
            <a:pPr algn="ctr"/>
            <a:r>
              <a:rPr lang="en-US" sz="1100" dirty="0"/>
              <a:t>Prescription Drugs</a:t>
            </a:r>
          </a:p>
        </p:txBody>
      </p:sp>
      <p:cxnSp>
        <p:nvCxnSpPr>
          <p:cNvPr id="53" name="Straight Arrow Connector 52">
            <a:extLst>
              <a:ext uri="{FF2B5EF4-FFF2-40B4-BE49-F238E27FC236}">
                <a16:creationId xmlns:a16="http://schemas.microsoft.com/office/drawing/2014/main" id="{3DE5D3AE-E94C-4FF9-A796-E6191382DEA5}"/>
              </a:ext>
            </a:extLst>
          </p:cNvPr>
          <p:cNvCxnSpPr>
            <a:cxnSpLocks/>
          </p:cNvCxnSpPr>
          <p:nvPr/>
        </p:nvCxnSpPr>
        <p:spPr>
          <a:xfrm>
            <a:off x="6483516" y="5538639"/>
            <a:ext cx="222087" cy="307777"/>
          </a:xfrm>
          <a:prstGeom prst="straightConnector1">
            <a:avLst/>
          </a:prstGeom>
          <a:ln>
            <a:solidFill>
              <a:schemeClr val="bg2"/>
            </a:solidFill>
            <a:tailEnd type="triangle"/>
          </a:ln>
        </p:spPr>
        <p:style>
          <a:lnRef idx="1">
            <a:schemeClr val="accent2"/>
          </a:lnRef>
          <a:fillRef idx="0">
            <a:schemeClr val="accent2"/>
          </a:fillRef>
          <a:effectRef idx="0">
            <a:schemeClr val="accent2"/>
          </a:effectRef>
          <a:fontRef idx="minor">
            <a:schemeClr val="tx1"/>
          </a:fontRef>
        </p:style>
      </p:cxnSp>
      <p:sp>
        <p:nvSpPr>
          <p:cNvPr id="62" name="TextBox 61">
            <a:extLst>
              <a:ext uri="{FF2B5EF4-FFF2-40B4-BE49-F238E27FC236}">
                <a16:creationId xmlns:a16="http://schemas.microsoft.com/office/drawing/2014/main" id="{B96AD6FC-0BC7-4B30-861E-AF12B3D94874}"/>
              </a:ext>
            </a:extLst>
          </p:cNvPr>
          <p:cNvSpPr txBox="1"/>
          <p:nvPr/>
        </p:nvSpPr>
        <p:spPr>
          <a:xfrm rot="10800000" flipV="1">
            <a:off x="5378472" y="6201412"/>
            <a:ext cx="1005861" cy="307777"/>
          </a:xfrm>
          <a:prstGeom prst="rect">
            <a:avLst/>
          </a:prstGeom>
          <a:solidFill>
            <a:schemeClr val="bg2"/>
          </a:solidFill>
          <a:ln>
            <a:solidFill>
              <a:schemeClr val="bg2"/>
            </a:solidFill>
          </a:ln>
        </p:spPr>
        <p:txBody>
          <a:bodyPr wrap="square" rtlCol="0" anchor="ctr" anchorCtr="1">
            <a:spAutoFit/>
          </a:bodyPr>
          <a:lstStyle/>
          <a:p>
            <a:pPr algn="ctr"/>
            <a:r>
              <a:rPr lang="en-US" sz="1400" dirty="0"/>
              <a:t>Alcohol</a:t>
            </a:r>
          </a:p>
        </p:txBody>
      </p:sp>
      <p:cxnSp>
        <p:nvCxnSpPr>
          <p:cNvPr id="64" name="Straight Arrow Connector 63">
            <a:extLst>
              <a:ext uri="{FF2B5EF4-FFF2-40B4-BE49-F238E27FC236}">
                <a16:creationId xmlns:a16="http://schemas.microsoft.com/office/drawing/2014/main" id="{C7D90A4C-D22B-4680-81F0-FC1A14A23B9D}"/>
              </a:ext>
            </a:extLst>
          </p:cNvPr>
          <p:cNvCxnSpPr>
            <a:cxnSpLocks/>
          </p:cNvCxnSpPr>
          <p:nvPr/>
        </p:nvCxnSpPr>
        <p:spPr>
          <a:xfrm>
            <a:off x="7846406" y="5537259"/>
            <a:ext cx="574763" cy="495203"/>
          </a:xfrm>
          <a:prstGeom prst="straightConnector1">
            <a:avLst/>
          </a:prstGeom>
          <a:ln>
            <a:solidFill>
              <a:schemeClr val="bg2"/>
            </a:solidFill>
            <a:tailEnd type="triangle"/>
          </a:ln>
        </p:spPr>
        <p:style>
          <a:lnRef idx="1">
            <a:schemeClr val="accent2"/>
          </a:lnRef>
          <a:fillRef idx="0">
            <a:schemeClr val="accent2"/>
          </a:fillRef>
          <a:effectRef idx="0">
            <a:schemeClr val="accent2"/>
          </a:effectRef>
          <a:fontRef idx="minor">
            <a:schemeClr val="tx1"/>
          </a:fontRef>
        </p:style>
      </p:cxnSp>
      <p:sp>
        <p:nvSpPr>
          <p:cNvPr id="68" name="TextBox 67">
            <a:extLst>
              <a:ext uri="{FF2B5EF4-FFF2-40B4-BE49-F238E27FC236}">
                <a16:creationId xmlns:a16="http://schemas.microsoft.com/office/drawing/2014/main" id="{C6B7D8FE-D2D5-405E-A33C-EDFF626359E1}"/>
              </a:ext>
            </a:extLst>
          </p:cNvPr>
          <p:cNvSpPr txBox="1"/>
          <p:nvPr/>
        </p:nvSpPr>
        <p:spPr>
          <a:xfrm rot="10800000" flipH="1" flipV="1">
            <a:off x="7894319" y="6062014"/>
            <a:ext cx="1545771" cy="307777"/>
          </a:xfrm>
          <a:prstGeom prst="rect">
            <a:avLst/>
          </a:prstGeom>
          <a:solidFill>
            <a:schemeClr val="bg2"/>
          </a:solidFill>
          <a:ln>
            <a:solidFill>
              <a:schemeClr val="bg2"/>
            </a:solidFill>
          </a:ln>
        </p:spPr>
        <p:txBody>
          <a:bodyPr wrap="square" rtlCol="0" anchor="ctr" anchorCtr="1">
            <a:spAutoFit/>
          </a:bodyPr>
          <a:lstStyle/>
          <a:p>
            <a:pPr algn="ctr"/>
            <a:r>
              <a:rPr lang="en-US" sz="1400" dirty="0"/>
              <a:t>Education</a:t>
            </a:r>
          </a:p>
        </p:txBody>
      </p:sp>
      <p:sp>
        <p:nvSpPr>
          <p:cNvPr id="69" name="TextBox 68">
            <a:extLst>
              <a:ext uri="{FF2B5EF4-FFF2-40B4-BE49-F238E27FC236}">
                <a16:creationId xmlns:a16="http://schemas.microsoft.com/office/drawing/2014/main" id="{8AEF80B9-24C5-4E65-B533-6E023A681DA3}"/>
              </a:ext>
            </a:extLst>
          </p:cNvPr>
          <p:cNvSpPr txBox="1"/>
          <p:nvPr/>
        </p:nvSpPr>
        <p:spPr>
          <a:xfrm>
            <a:off x="1036323" y="1353923"/>
            <a:ext cx="3657597" cy="1600438"/>
          </a:xfrm>
          <a:prstGeom prst="rect">
            <a:avLst/>
          </a:prstGeom>
          <a:solidFill>
            <a:schemeClr val="bg2"/>
          </a:solidFill>
          <a:ln>
            <a:solidFill>
              <a:schemeClr val="bg2"/>
            </a:solidFill>
          </a:ln>
        </p:spPr>
        <p:txBody>
          <a:bodyPr wrap="square" rtlCol="0" anchor="ctr" anchorCtr="1">
            <a:spAutoFit/>
          </a:bodyPr>
          <a:lstStyle/>
          <a:p>
            <a:r>
              <a:rPr lang="en-US" sz="1400" dirty="0"/>
              <a:t>Results from the 2017 CHNA, Robeson agreed to work on the following three priority areas for the next three years: (1) Obesity, (2) Substance Misuse/Mental Health (3) Social Determinates of Health.  Updates towards our three priorities/action plans is highlighted on the following pages.</a:t>
            </a:r>
          </a:p>
        </p:txBody>
      </p:sp>
      <p:cxnSp>
        <p:nvCxnSpPr>
          <p:cNvPr id="72" name="Straight Arrow Connector 71">
            <a:extLst>
              <a:ext uri="{FF2B5EF4-FFF2-40B4-BE49-F238E27FC236}">
                <a16:creationId xmlns:a16="http://schemas.microsoft.com/office/drawing/2014/main" id="{F6C3C940-488D-4E2A-9295-85A84449BBEC}"/>
              </a:ext>
            </a:extLst>
          </p:cNvPr>
          <p:cNvCxnSpPr>
            <a:cxnSpLocks/>
          </p:cNvCxnSpPr>
          <p:nvPr/>
        </p:nvCxnSpPr>
        <p:spPr>
          <a:xfrm>
            <a:off x="6056802" y="5660683"/>
            <a:ext cx="1" cy="438380"/>
          </a:xfrm>
          <a:prstGeom prst="straightConnector1">
            <a:avLst/>
          </a:prstGeom>
          <a:ln>
            <a:solidFill>
              <a:schemeClr val="bg2"/>
            </a:solidFill>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BE07D11E-9A78-4540-9C3C-2DEF0C92F772}"/>
              </a:ext>
            </a:extLst>
          </p:cNvPr>
          <p:cNvSpPr>
            <a:spLocks noGrp="1"/>
          </p:cNvSpPr>
          <p:nvPr>
            <p:ph type="sldNum" sz="quarter" idx="12"/>
          </p:nvPr>
        </p:nvSpPr>
        <p:spPr/>
        <p:txBody>
          <a:bodyPr/>
          <a:lstStyle/>
          <a:p>
            <a:fld id="{401CF334-2D5C-4859-84A6-CA7E6E43FAEB}" type="slidenum">
              <a:rPr lang="en-US" smtClean="0"/>
              <a:t>11</a:t>
            </a:fld>
            <a:endParaRPr lang="en-US"/>
          </a:p>
        </p:txBody>
      </p:sp>
    </p:spTree>
    <p:extLst>
      <p:ext uri="{BB962C8B-B14F-4D97-AF65-F5344CB8AC3E}">
        <p14:creationId xmlns:p14="http://schemas.microsoft.com/office/powerpoint/2010/main" val="253709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2BE5-99E4-44E9-A10A-93A4482CB636}"/>
              </a:ext>
            </a:extLst>
          </p:cNvPr>
          <p:cNvSpPr>
            <a:spLocks noGrp="1"/>
          </p:cNvSpPr>
          <p:nvPr>
            <p:ph type="title"/>
          </p:nvPr>
        </p:nvSpPr>
        <p:spPr>
          <a:xfrm>
            <a:off x="1181097" y="113612"/>
            <a:ext cx="9867900" cy="1143000"/>
          </a:xfrm>
        </p:spPr>
        <p:txBody>
          <a:bodyPr>
            <a:normAutofit/>
          </a:bodyPr>
          <a:lstStyle/>
          <a:p>
            <a:r>
              <a:rPr lang="en-US" sz="4000" dirty="0"/>
              <a:t>Priority #1: Obesity </a:t>
            </a:r>
          </a:p>
        </p:txBody>
      </p:sp>
      <p:sp>
        <p:nvSpPr>
          <p:cNvPr id="3" name="Content Placeholder 2">
            <a:extLst>
              <a:ext uri="{FF2B5EF4-FFF2-40B4-BE49-F238E27FC236}">
                <a16:creationId xmlns:a16="http://schemas.microsoft.com/office/drawing/2014/main" id="{098DFD32-D0E9-47F5-A009-6C15E7F69467}"/>
              </a:ext>
            </a:extLst>
          </p:cNvPr>
          <p:cNvSpPr>
            <a:spLocks noGrp="1"/>
          </p:cNvSpPr>
          <p:nvPr>
            <p:ph idx="1"/>
          </p:nvPr>
        </p:nvSpPr>
        <p:spPr>
          <a:xfrm>
            <a:off x="1041760" y="1355916"/>
            <a:ext cx="10163937" cy="4552535"/>
          </a:xfrm>
        </p:spPr>
        <p:txBody>
          <a:bodyPr>
            <a:normAutofit fontScale="85000" lnSpcReduction="10000"/>
          </a:bodyPr>
          <a:lstStyle/>
          <a:p>
            <a:pPr>
              <a:buFont typeface="Wingdings" panose="05000000000000000000" pitchFamily="2" charset="2"/>
              <a:buChar char="§"/>
            </a:pPr>
            <a:r>
              <a:rPr lang="en-US" sz="1900" dirty="0"/>
              <a:t>Our obesity prevention action plan includes the following</a:t>
            </a:r>
            <a:r>
              <a:rPr lang="en-US" sz="1900" b="1" dirty="0"/>
              <a:t> </a:t>
            </a:r>
            <a:r>
              <a:rPr lang="en-US" sz="1900" dirty="0"/>
              <a:t>interventions; Chronic Disease Self-Management, Faithful Families, CATCH(Coordinated Approach to Child Health), and the 5,4,3,2,1, Go! Curriculum.</a:t>
            </a:r>
          </a:p>
          <a:p>
            <a:pPr>
              <a:buFont typeface="Wingdings" panose="05000000000000000000" pitchFamily="2" charset="2"/>
              <a:buChar char="§"/>
            </a:pPr>
            <a:r>
              <a:rPr lang="en-US" sz="1900" dirty="0"/>
              <a:t>CATCH is an after-school program that focuses on nutrition education and the importance of physical activity. Seven Schools, with a total of 2,290 students have participated in this evidence based intervention from September 2017 – August 2019. Our desired outcome as stated in our 2017-2020 Community Health Action Plan was 7 schools; thus we have met our anticipated outcome.  By December 2020, will have exceeded our desired outcome. </a:t>
            </a:r>
          </a:p>
          <a:p>
            <a:pPr>
              <a:buFont typeface="Wingdings" panose="05000000000000000000" pitchFamily="2" charset="2"/>
              <a:buChar char="§"/>
            </a:pPr>
            <a:r>
              <a:rPr lang="en-US" sz="1900" dirty="0"/>
              <a:t>5,4,3,2,1 Go! Consists of a quick lesson on nutrition and ends with a fun activity that includes learning all about healthy, active lifestyles.  During the 2018-2019 academic year, 3 schools and a total of 800 students participated in this evidence based intervention.  The previous academic year, 7 schools and 2,128 students participated.  Our desired outcome, as stated in our 2017-2020 community health action plan was 9 schools. With 10 schools have completed the program, we have already surpassed our desired outcome of 9 schools.</a:t>
            </a:r>
          </a:p>
          <a:p>
            <a:pPr>
              <a:buFont typeface="Wingdings" panose="05000000000000000000" pitchFamily="2" charset="2"/>
              <a:buChar char="§"/>
            </a:pPr>
            <a:r>
              <a:rPr lang="en-US" sz="1900" dirty="0"/>
              <a:t>Faithful Families was implemented in January, 2019 at Saint Matthews AME Zion Church.  Due to poor attendance all of the required sessions were not completed.  According to our action plans, our desired outcome is to have 4 workshops by December 2020.</a:t>
            </a:r>
          </a:p>
          <a:p>
            <a:pPr>
              <a:buFont typeface="Wingdings" panose="05000000000000000000" pitchFamily="2" charset="2"/>
              <a:buChar char="§"/>
            </a:pPr>
            <a:r>
              <a:rPr lang="en-US" sz="1900" dirty="0"/>
              <a:t>Chronic Disease Self-Management - held 1class (February, 5 - March, 11 2019); and in 2018 1 class was completed.  Our desired outcome, according to our 2017-2020 action plan, is 4 classes. </a:t>
            </a:r>
          </a:p>
          <a:p>
            <a:pPr>
              <a:buFont typeface="Wingdings" panose="05000000000000000000" pitchFamily="2" charset="2"/>
              <a:buChar char="§"/>
            </a:pPr>
            <a:endParaRPr lang="en-US" sz="1900" dirty="0"/>
          </a:p>
          <a:p>
            <a:pPr marL="36576" indent="0">
              <a:buNone/>
            </a:pPr>
            <a:endParaRPr lang="en-US" sz="1800" dirty="0"/>
          </a:p>
          <a:p>
            <a:pPr>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F22EAE99-A724-468E-878E-9FE0E789F12C}"/>
              </a:ext>
            </a:extLst>
          </p:cNvPr>
          <p:cNvSpPr>
            <a:spLocks noGrp="1"/>
          </p:cNvSpPr>
          <p:nvPr>
            <p:ph type="sldNum" sz="quarter" idx="12"/>
          </p:nvPr>
        </p:nvSpPr>
        <p:spPr/>
        <p:txBody>
          <a:bodyPr/>
          <a:lstStyle/>
          <a:p>
            <a:fld id="{401CF334-2D5C-4859-84A6-CA7E6E43FAEB}" type="slidenum">
              <a:rPr lang="en-US" smtClean="0"/>
              <a:t>12</a:t>
            </a:fld>
            <a:endParaRPr lang="en-US"/>
          </a:p>
        </p:txBody>
      </p:sp>
      <p:pic>
        <p:nvPicPr>
          <p:cNvPr id="4098" name="Picture 2" descr="Image result for cartoon someone obese">
            <a:extLst>
              <a:ext uri="{FF2B5EF4-FFF2-40B4-BE49-F238E27FC236}">
                <a16:creationId xmlns:a16="http://schemas.microsoft.com/office/drawing/2014/main" id="{10894AF9-2A22-467F-9D52-3A8B052CD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160" y="5738949"/>
            <a:ext cx="3509554" cy="809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97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A384-82D8-424D-9C08-236AA3F656A2}"/>
              </a:ext>
            </a:extLst>
          </p:cNvPr>
          <p:cNvSpPr>
            <a:spLocks noGrp="1"/>
          </p:cNvSpPr>
          <p:nvPr>
            <p:ph type="title"/>
          </p:nvPr>
        </p:nvSpPr>
        <p:spPr/>
        <p:txBody>
          <a:bodyPr>
            <a:noAutofit/>
          </a:bodyPr>
          <a:lstStyle/>
          <a:p>
            <a:r>
              <a:rPr lang="en-US" sz="4000" dirty="0"/>
              <a:t>Priority #2: Substance Misuse/Mental Health </a:t>
            </a:r>
          </a:p>
        </p:txBody>
      </p:sp>
      <p:sp>
        <p:nvSpPr>
          <p:cNvPr id="3" name="Content Placeholder 2">
            <a:extLst>
              <a:ext uri="{FF2B5EF4-FFF2-40B4-BE49-F238E27FC236}">
                <a16:creationId xmlns:a16="http://schemas.microsoft.com/office/drawing/2014/main" id="{5188D6DC-5EA1-4984-9B25-05F1FE6549CE}"/>
              </a:ext>
            </a:extLst>
          </p:cNvPr>
          <p:cNvSpPr>
            <a:spLocks noGrp="1"/>
          </p:cNvSpPr>
          <p:nvPr>
            <p:ph idx="1"/>
          </p:nvPr>
        </p:nvSpPr>
        <p:spPr>
          <a:xfrm>
            <a:off x="1045029" y="1314995"/>
            <a:ext cx="10003971" cy="4811170"/>
          </a:xfrm>
        </p:spPr>
        <p:txBody>
          <a:bodyPr>
            <a:normAutofit fontScale="92500" lnSpcReduction="20000"/>
          </a:bodyPr>
          <a:lstStyle/>
          <a:p>
            <a:pPr>
              <a:buFont typeface="Wingdings" panose="05000000000000000000" pitchFamily="2" charset="2"/>
              <a:buChar char="§"/>
            </a:pPr>
            <a:r>
              <a:rPr lang="en-US" sz="1900" dirty="0"/>
              <a:t>Addiction to drugs and or alcohol affects millions nationwide.  Addiction is chronic, it is progressive, and if left untreated, it can be fatal. </a:t>
            </a:r>
          </a:p>
          <a:p>
            <a:pPr>
              <a:buFont typeface="Wingdings" panose="05000000000000000000" pitchFamily="2" charset="2"/>
              <a:buChar char="§"/>
            </a:pPr>
            <a:r>
              <a:rPr lang="en-US" sz="1900" dirty="0"/>
              <a:t>Interventions from our action plans include; Family Drug Treatment Court, and medication take back events. Family Drug Treatment Court is to increase family reunification and positive family relationships.  Address recovery for substance-involved parents.  Help families overcome trauma-related difficulties.  Create an environment  that will allow children to experience a high quality atmosphere while helping develop their cognitive, social, and behavioral abilities. A total of 114 parents and children were served by FDTC in the year 2019.  Of the 114, 41 were parents and 73 were children. Our expected outcome stated in our 2017-2020 action plan is to serve 500 persons through Family Drug Treatment Court by May 21, 2020. </a:t>
            </a:r>
          </a:p>
          <a:p>
            <a:pPr>
              <a:buFont typeface="Wingdings" panose="05000000000000000000" pitchFamily="2" charset="2"/>
              <a:buChar char="§"/>
            </a:pPr>
            <a:r>
              <a:rPr lang="en-US" sz="1900" dirty="0"/>
              <a:t>Our 2017-2020 action plan states a goal of 4 take back events will occur. Two events have occurred since the action plan was written.  Because of hurricane activity in our county since the action plan was written, we no longer conduct Operation Medicine Drop twice annually. We now only conduct a spring event.  We should be on target with our stated outcome by the conclusion of 2020.</a:t>
            </a:r>
          </a:p>
          <a:p>
            <a:pPr>
              <a:buFont typeface="Wingdings" panose="05000000000000000000" pitchFamily="2" charset="2"/>
              <a:buChar char="§"/>
            </a:pPr>
            <a:r>
              <a:rPr lang="en-US" sz="1900" dirty="0"/>
              <a:t>Since 2011, a total of 1,826, 640 pills have been collected through “Operation Medicine Drop” events and the 6 permanently placed drop boxes located in pharmacies and police department within the county.  </a:t>
            </a:r>
          </a:p>
          <a:p>
            <a:pPr>
              <a:buFont typeface="Wingdings" panose="05000000000000000000" pitchFamily="2" charset="2"/>
              <a:buChar char="§"/>
            </a:pPr>
            <a:endParaRPr lang="en-US" sz="2000" dirty="0"/>
          </a:p>
        </p:txBody>
      </p:sp>
      <p:pic>
        <p:nvPicPr>
          <p:cNvPr id="2050" name="Picture 2" descr="Image result for animation of substance misuse">
            <a:extLst>
              <a:ext uri="{FF2B5EF4-FFF2-40B4-BE49-F238E27FC236}">
                <a16:creationId xmlns:a16="http://schemas.microsoft.com/office/drawing/2014/main" id="{84F58614-69C3-4999-938B-35E30AF29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943" y="5488502"/>
            <a:ext cx="2122100" cy="9876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4F44F67-5D46-49B0-A266-F2B85FE79CC5}"/>
              </a:ext>
            </a:extLst>
          </p:cNvPr>
          <p:cNvSpPr>
            <a:spLocks noGrp="1"/>
          </p:cNvSpPr>
          <p:nvPr>
            <p:ph type="sldNum" sz="quarter" idx="12"/>
          </p:nvPr>
        </p:nvSpPr>
        <p:spPr/>
        <p:txBody>
          <a:bodyPr/>
          <a:lstStyle/>
          <a:p>
            <a:fld id="{401CF334-2D5C-4859-84A6-CA7E6E43FAEB}" type="slidenum">
              <a:rPr lang="en-US" smtClean="0"/>
              <a:t>13</a:t>
            </a:fld>
            <a:endParaRPr lang="en-US"/>
          </a:p>
        </p:txBody>
      </p:sp>
    </p:spTree>
    <p:extLst>
      <p:ext uri="{BB962C8B-B14F-4D97-AF65-F5344CB8AC3E}">
        <p14:creationId xmlns:p14="http://schemas.microsoft.com/office/powerpoint/2010/main" val="6692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3A60-CB24-43C3-8DB5-CEB0AE8F5A6F}"/>
              </a:ext>
            </a:extLst>
          </p:cNvPr>
          <p:cNvSpPr>
            <a:spLocks noGrp="1"/>
          </p:cNvSpPr>
          <p:nvPr>
            <p:ph type="title"/>
          </p:nvPr>
        </p:nvSpPr>
        <p:spPr/>
        <p:txBody>
          <a:bodyPr>
            <a:noAutofit/>
          </a:bodyPr>
          <a:lstStyle/>
          <a:p>
            <a:r>
              <a:rPr lang="en-US" sz="3600" dirty="0"/>
              <a:t>Priority #3 Social Determinants of Health </a:t>
            </a:r>
          </a:p>
        </p:txBody>
      </p:sp>
      <p:sp>
        <p:nvSpPr>
          <p:cNvPr id="3" name="Content Placeholder 2">
            <a:extLst>
              <a:ext uri="{FF2B5EF4-FFF2-40B4-BE49-F238E27FC236}">
                <a16:creationId xmlns:a16="http://schemas.microsoft.com/office/drawing/2014/main" id="{EA38A30F-6AD4-4263-BB24-AD22AC3204BB}"/>
              </a:ext>
            </a:extLst>
          </p:cNvPr>
          <p:cNvSpPr>
            <a:spLocks noGrp="1"/>
          </p:cNvSpPr>
          <p:nvPr>
            <p:ph idx="1"/>
          </p:nvPr>
        </p:nvSpPr>
        <p:spPr>
          <a:xfrm>
            <a:off x="1018903" y="1349829"/>
            <a:ext cx="10171611" cy="5223283"/>
          </a:xfrm>
        </p:spPr>
        <p:txBody>
          <a:bodyPr>
            <a:normAutofit/>
          </a:bodyPr>
          <a:lstStyle/>
          <a:p>
            <a:pPr>
              <a:buFont typeface="Wingdings" panose="05000000000000000000" pitchFamily="2" charset="2"/>
              <a:buChar char="§"/>
            </a:pPr>
            <a:r>
              <a:rPr lang="en-US" sz="1800" dirty="0"/>
              <a:t>Why Try is an evidence-based resiliency program designed to improve student’s social emotional learning.  In 2019, a total of 239 youth within PSRC participated in Why Try which teaches students social and emotional principals in a way that they can understand. In 2018, 575 students participated in the program.  Our expected outcome, as stated in the 2017-2020 action plan was 460 students; we have already exceeded our expected outcome.   </a:t>
            </a:r>
          </a:p>
          <a:p>
            <a:pPr>
              <a:buFont typeface="Wingdings" panose="05000000000000000000" pitchFamily="2" charset="2"/>
              <a:buChar char="§"/>
            </a:pPr>
            <a:r>
              <a:rPr lang="en-US" sz="1800" dirty="0"/>
              <a:t>Jobs for America’s Graduates (JAG) is a state-based national non-profit organization dedicated to preventing dropouts among young people who have serious barriers to graduation and/or employment.  To date, 48 students have participated in JAG.  Our expected outcome, according to our 2017-2020 action plan is 400 students. </a:t>
            </a:r>
          </a:p>
          <a:p>
            <a:pPr>
              <a:buFont typeface="Wingdings" panose="05000000000000000000" pitchFamily="2" charset="2"/>
              <a:buChar char="§"/>
            </a:pPr>
            <a:r>
              <a:rPr lang="en-US" sz="1800" dirty="0"/>
              <a:t>The Health Department along with Robeson Community College  provides health education for students through</a:t>
            </a:r>
            <a:r>
              <a:rPr lang="en-US" sz="1800" b="1" dirty="0"/>
              <a:t> </a:t>
            </a:r>
            <a:r>
              <a:rPr lang="en-US" sz="1800" dirty="0"/>
              <a:t>a</a:t>
            </a:r>
            <a:r>
              <a:rPr lang="en-US" sz="1800" b="1" dirty="0"/>
              <a:t> </a:t>
            </a:r>
            <a:r>
              <a:rPr lang="en-US" sz="1800" dirty="0"/>
              <a:t>Single Stop Health Information Center</a:t>
            </a:r>
            <a:r>
              <a:rPr lang="en-US" sz="1800" b="1" dirty="0"/>
              <a:t>.</a:t>
            </a:r>
            <a:r>
              <a:rPr lang="en-US" sz="1800" dirty="0"/>
              <a:t>  All students can discuss issues of concern in a confidential manner with representatives of our Health Education Department.</a:t>
            </a:r>
          </a:p>
          <a:p>
            <a:pPr>
              <a:buFont typeface="Wingdings" panose="05000000000000000000" pitchFamily="2" charset="2"/>
              <a:buChar char="§"/>
            </a:pPr>
            <a:r>
              <a:rPr lang="en-US" sz="1800" dirty="0"/>
              <a:t>A total of 233 students participated in Single Stop during 2019. According to our action plan for 2017-2020, our expected number of agencies participating in Single Stop is 25.  In 2019, there were 7 agencies participating. In order to meet our expected outcome, we must encourage additional agencies to participate.  </a:t>
            </a:r>
          </a:p>
          <a:p>
            <a:pPr>
              <a:buFont typeface="Wingdings" panose="05000000000000000000" pitchFamily="2" charset="2"/>
              <a:buChar char="§"/>
            </a:pPr>
            <a:endParaRPr lang="en-US" sz="1800" dirty="0"/>
          </a:p>
        </p:txBody>
      </p:sp>
      <p:sp>
        <p:nvSpPr>
          <p:cNvPr id="4" name="Slide Number Placeholder 3">
            <a:extLst>
              <a:ext uri="{FF2B5EF4-FFF2-40B4-BE49-F238E27FC236}">
                <a16:creationId xmlns:a16="http://schemas.microsoft.com/office/drawing/2014/main" id="{82073A1E-C503-45AE-B0FC-B97B1FCF189A}"/>
              </a:ext>
            </a:extLst>
          </p:cNvPr>
          <p:cNvSpPr>
            <a:spLocks noGrp="1"/>
          </p:cNvSpPr>
          <p:nvPr>
            <p:ph type="sldNum" sz="quarter" idx="12"/>
          </p:nvPr>
        </p:nvSpPr>
        <p:spPr/>
        <p:txBody>
          <a:bodyPr/>
          <a:lstStyle/>
          <a:p>
            <a:fld id="{401CF334-2D5C-4859-84A6-CA7E6E43FAEB}" type="slidenum">
              <a:rPr lang="en-US" smtClean="0"/>
              <a:t>14</a:t>
            </a:fld>
            <a:endParaRPr lang="en-US"/>
          </a:p>
        </p:txBody>
      </p:sp>
      <p:pic>
        <p:nvPicPr>
          <p:cNvPr id="3074" name="Picture 2" descr="Image result for social determinants of health images">
            <a:extLst>
              <a:ext uri="{FF2B5EF4-FFF2-40B4-BE49-F238E27FC236}">
                <a16:creationId xmlns:a16="http://schemas.microsoft.com/office/drawing/2014/main" id="{A288305E-735C-48B7-BD77-0A8603AD7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177" y="5660067"/>
            <a:ext cx="4693919" cy="829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9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76B2-925C-4724-BB9F-A25A28C9ECB2}"/>
              </a:ext>
            </a:extLst>
          </p:cNvPr>
          <p:cNvSpPr>
            <a:spLocks noGrp="1"/>
          </p:cNvSpPr>
          <p:nvPr>
            <p:ph type="title"/>
          </p:nvPr>
        </p:nvSpPr>
        <p:spPr/>
        <p:txBody>
          <a:bodyPr>
            <a:normAutofit/>
          </a:bodyPr>
          <a:lstStyle/>
          <a:p>
            <a:r>
              <a:rPr lang="en-US" sz="4000" dirty="0"/>
              <a:t>New &amp; Emerging Issues</a:t>
            </a:r>
          </a:p>
        </p:txBody>
      </p:sp>
      <p:sp>
        <p:nvSpPr>
          <p:cNvPr id="3" name="Content Placeholder 2">
            <a:extLst>
              <a:ext uri="{FF2B5EF4-FFF2-40B4-BE49-F238E27FC236}">
                <a16:creationId xmlns:a16="http://schemas.microsoft.com/office/drawing/2014/main" id="{6A3B2605-E8E0-47FB-934A-728510C5E992}"/>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en-US" sz="1900" dirty="0"/>
              <a:t>From January through December 2019 there were 371 overdoses and Narcan was given 303 times.</a:t>
            </a:r>
          </a:p>
          <a:p>
            <a:pPr>
              <a:buFont typeface="Wingdings" panose="05000000000000000000" pitchFamily="2" charset="2"/>
              <a:buChar char="§"/>
            </a:pPr>
            <a:r>
              <a:rPr lang="en-US" sz="1900" dirty="0"/>
              <a:t>Since 2016, funding to address diabetes prevention in minority communities has been awarded by the NC Office of Minority Health and Health Disparities.  To date, 1,327 individuals from 3 counties (Robeson, Bladen Columbus) have been screened and provided nutrition education.  A total of 21 classes have been conducted; and 289 participants have completed all 26 training modules.  This grant will conclude as of May 31, 2020; and efforts are underway to secure a new funding source(s).</a:t>
            </a:r>
          </a:p>
          <a:p>
            <a:pPr>
              <a:buFont typeface="Wingdings" panose="05000000000000000000" pitchFamily="2" charset="2"/>
              <a:buChar char="§"/>
            </a:pPr>
            <a:r>
              <a:rPr lang="en-US" sz="1900" dirty="0"/>
              <a:t>From January-October 2019, 17 business have initiated breastfeeding policies and have become breastfeeding friendly.  This includes, Elkay; Smithfield, and Graphic Packaging. </a:t>
            </a:r>
          </a:p>
          <a:p>
            <a:pPr>
              <a:buFont typeface="Wingdings" panose="05000000000000000000" pitchFamily="2" charset="2"/>
              <a:buChar char="§"/>
            </a:pPr>
            <a:r>
              <a:rPr lang="en-US" sz="1900" dirty="0"/>
              <a:t>Awarded $45,500 by the NC Public Health Preparedness and Response (PHP&amp;R) Branch; and funds will be used for a TB awareness campaign.  Robeson ranks first in NC in TB rates (12.8 per 100,00; other counties are &lt; 5 per 100,000.) </a:t>
            </a:r>
          </a:p>
          <a:p>
            <a:pPr>
              <a:buFont typeface="Wingdings" panose="05000000000000000000" pitchFamily="2" charset="2"/>
              <a:buChar char="§"/>
            </a:pPr>
            <a:r>
              <a:rPr lang="en-US" sz="1900" dirty="0"/>
              <a:t>Another new grant is the Sustained Access to Healthcare Services Project Hurricane Relief/Capital Project Grant SFY 2020.  The NC Office of Rural Health was awarded one-time funding in the amount of $1,000,000 from the Kate B. Reynolds Charitable Trust.  The NC ORH issued a request for proposals to the 34 FEMA-identified counties affected by Hurricane Florence.  Robeson is one of 9 health departments in the state to receive funding through this initiative.   </a:t>
            </a:r>
          </a:p>
          <a:p>
            <a:pPr>
              <a:buFont typeface="Wingdings" panose="05000000000000000000" pitchFamily="2" charset="2"/>
              <a:buChar char="§"/>
            </a:pPr>
            <a:endParaRPr lang="en-US" sz="1800" dirty="0"/>
          </a:p>
        </p:txBody>
      </p:sp>
      <p:sp>
        <p:nvSpPr>
          <p:cNvPr id="4" name="Slide Number Placeholder 3">
            <a:extLst>
              <a:ext uri="{FF2B5EF4-FFF2-40B4-BE49-F238E27FC236}">
                <a16:creationId xmlns:a16="http://schemas.microsoft.com/office/drawing/2014/main" id="{6F873F11-97DF-42C2-93BF-75E5DC81553D}"/>
              </a:ext>
            </a:extLst>
          </p:cNvPr>
          <p:cNvSpPr>
            <a:spLocks noGrp="1"/>
          </p:cNvSpPr>
          <p:nvPr>
            <p:ph type="sldNum" sz="quarter" idx="12"/>
          </p:nvPr>
        </p:nvSpPr>
        <p:spPr/>
        <p:txBody>
          <a:bodyPr/>
          <a:lstStyle/>
          <a:p>
            <a:fld id="{401CF334-2D5C-4859-84A6-CA7E6E43FAEB}" type="slidenum">
              <a:rPr lang="en-US" smtClean="0"/>
              <a:t>15</a:t>
            </a:fld>
            <a:endParaRPr lang="en-US"/>
          </a:p>
        </p:txBody>
      </p:sp>
    </p:spTree>
    <p:extLst>
      <p:ext uri="{BB962C8B-B14F-4D97-AF65-F5344CB8AC3E}">
        <p14:creationId xmlns:p14="http://schemas.microsoft.com/office/powerpoint/2010/main" val="106707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791E1-8789-49C3-B9C0-FCE28CEAAE15}"/>
              </a:ext>
            </a:extLst>
          </p:cNvPr>
          <p:cNvSpPr>
            <a:spLocks noGrp="1"/>
          </p:cNvSpPr>
          <p:nvPr>
            <p:ph type="title"/>
          </p:nvPr>
        </p:nvSpPr>
        <p:spPr/>
        <p:txBody>
          <a:bodyPr>
            <a:normAutofit/>
          </a:bodyPr>
          <a:lstStyle/>
          <a:p>
            <a:r>
              <a:rPr lang="en-US" sz="4000" dirty="0"/>
              <a:t>Continued New &amp; Emerging Issues</a:t>
            </a:r>
          </a:p>
        </p:txBody>
      </p:sp>
      <p:sp>
        <p:nvSpPr>
          <p:cNvPr id="3" name="Content Placeholder 2">
            <a:extLst>
              <a:ext uri="{FF2B5EF4-FFF2-40B4-BE49-F238E27FC236}">
                <a16:creationId xmlns:a16="http://schemas.microsoft.com/office/drawing/2014/main" id="{5FB4AB44-6EE7-49BA-85E1-3E036ACE23C3}"/>
              </a:ext>
            </a:extLst>
          </p:cNvPr>
          <p:cNvSpPr>
            <a:spLocks noGrp="1"/>
          </p:cNvSpPr>
          <p:nvPr>
            <p:ph idx="1"/>
          </p:nvPr>
        </p:nvSpPr>
        <p:spPr/>
        <p:txBody>
          <a:bodyPr>
            <a:normAutofit/>
          </a:bodyPr>
          <a:lstStyle/>
          <a:p>
            <a:pPr>
              <a:buFont typeface="Wingdings" panose="05000000000000000000" pitchFamily="2" charset="2"/>
              <a:buChar char="§"/>
            </a:pPr>
            <a:r>
              <a:rPr lang="en-US" sz="1800" dirty="0"/>
              <a:t>Innovative Approaches (IA)- Focuses on systems changes for children and youth with special  health care needs (CYSHCN) residing in Robeson, Bladen, and Columbus Counties.</a:t>
            </a:r>
          </a:p>
          <a:p>
            <a:pPr>
              <a:buFont typeface="Wingdings" panose="05000000000000000000" pitchFamily="2" charset="2"/>
              <a:buChar char="§"/>
            </a:pPr>
            <a:r>
              <a:rPr lang="en-US" sz="1800" dirty="0"/>
              <a:t>Robeson County is now in the third wave of funding; we mush show sustainability as of May 31, 2020</a:t>
            </a:r>
          </a:p>
          <a:p>
            <a:pPr>
              <a:buFont typeface="Wingdings" panose="05000000000000000000" pitchFamily="2" charset="2"/>
              <a:buChar char="§"/>
            </a:pPr>
            <a:r>
              <a:rPr lang="en-US" sz="1800" dirty="0"/>
              <a:t>Bladen and Columbus funded through May 31, 2022.</a:t>
            </a:r>
          </a:p>
          <a:p>
            <a:pPr>
              <a:buFont typeface="Wingdings" panose="05000000000000000000" pitchFamily="2" charset="2"/>
              <a:buChar char="§"/>
            </a:pPr>
            <a:r>
              <a:rPr lang="en-US" sz="1800" dirty="0"/>
              <a:t>New KBR funding for Adverse Childhood Experiences (ACES) and Resiliency has been awarded.  Prevent Child Abuse NC took the lead role in applying.</a:t>
            </a:r>
          </a:p>
          <a:p>
            <a:pPr>
              <a:buFont typeface="Wingdings" panose="05000000000000000000" pitchFamily="2" charset="2"/>
              <a:buChar char="§"/>
            </a:pPr>
            <a:r>
              <a:rPr lang="en-US" sz="1800" dirty="0"/>
              <a:t>KBR grant does include a regional initiative consisting of Robeson, Bladen and Columbus counties. </a:t>
            </a:r>
          </a:p>
          <a:p>
            <a:pPr>
              <a:buFont typeface="Wingdings" panose="05000000000000000000" pitchFamily="2" charset="2"/>
              <a:buChar char="§"/>
            </a:pPr>
            <a:endParaRPr lang="en-US" sz="1800" dirty="0"/>
          </a:p>
        </p:txBody>
      </p:sp>
      <p:sp>
        <p:nvSpPr>
          <p:cNvPr id="4" name="Slide Number Placeholder 3">
            <a:extLst>
              <a:ext uri="{FF2B5EF4-FFF2-40B4-BE49-F238E27FC236}">
                <a16:creationId xmlns:a16="http://schemas.microsoft.com/office/drawing/2014/main" id="{8E1F9836-A7C8-4F8E-8002-7807C1051643}"/>
              </a:ext>
            </a:extLst>
          </p:cNvPr>
          <p:cNvSpPr>
            <a:spLocks noGrp="1"/>
          </p:cNvSpPr>
          <p:nvPr>
            <p:ph type="sldNum" sz="quarter" idx="12"/>
          </p:nvPr>
        </p:nvSpPr>
        <p:spPr/>
        <p:txBody>
          <a:bodyPr/>
          <a:lstStyle/>
          <a:p>
            <a:fld id="{401CF334-2D5C-4859-84A6-CA7E6E43FAEB}" type="slidenum">
              <a:rPr lang="en-US" smtClean="0"/>
              <a:t>16</a:t>
            </a:fld>
            <a:endParaRPr lang="en-US"/>
          </a:p>
        </p:txBody>
      </p:sp>
    </p:spTree>
    <p:extLst>
      <p:ext uri="{BB962C8B-B14F-4D97-AF65-F5344CB8AC3E}">
        <p14:creationId xmlns:p14="http://schemas.microsoft.com/office/powerpoint/2010/main" val="375179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2050" y="274638"/>
            <a:ext cx="9867900" cy="1143000"/>
          </a:xfrm>
        </p:spPr>
        <p:txBody>
          <a:bodyPr/>
          <a:lstStyle/>
          <a:p>
            <a:r>
              <a:rPr lang="en-US" dirty="0"/>
              <a:t>Purpose</a:t>
            </a:r>
          </a:p>
        </p:txBody>
      </p:sp>
      <p:sp>
        <p:nvSpPr>
          <p:cNvPr id="14" name="Content Placeholder 13"/>
          <p:cNvSpPr>
            <a:spLocks noGrp="1"/>
          </p:cNvSpPr>
          <p:nvPr>
            <p:ph idx="1"/>
          </p:nvPr>
        </p:nvSpPr>
        <p:spPr>
          <a:xfrm>
            <a:off x="1181100" y="1455762"/>
            <a:ext cx="10013354" cy="7532435"/>
          </a:xfrm>
        </p:spPr>
        <p:txBody>
          <a:bodyPr/>
          <a:lstStyle/>
          <a:p>
            <a:pPr marL="448056" lvl="1" indent="0">
              <a:buNone/>
            </a:pPr>
            <a:r>
              <a:rPr lang="en-US" dirty="0"/>
              <a:t>This document provides a review of the priority health issues determined during the 2017 Community Health Assessment compiled and published by Healthy Robeson. Over the past few years, Healthy Robeson, the Robeson County Health Department and other community partners have worked to address several community concerns. This document summarizes the status of our combined efforts. </a:t>
            </a:r>
          </a:p>
          <a:p>
            <a:pPr lvl="1"/>
            <a:endParaRPr lang="en-US" dirty="0"/>
          </a:p>
        </p:txBody>
      </p:sp>
      <p:pic>
        <p:nvPicPr>
          <p:cNvPr id="1026" name="Picture 2" descr="Image result for robeson county health department">
            <a:extLst>
              <a:ext uri="{FF2B5EF4-FFF2-40B4-BE49-F238E27FC236}">
                <a16:creationId xmlns:a16="http://schemas.microsoft.com/office/drawing/2014/main" id="{D6B99120-24CB-475E-8B55-39B04708F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753" y="4250275"/>
            <a:ext cx="2899620" cy="228132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74D3CE7-379C-49FF-920F-16E818382EDD}"/>
              </a:ext>
            </a:extLst>
          </p:cNvPr>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311046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8E3C-EBD7-4184-9C4E-E3F6514C3D23}"/>
              </a:ext>
            </a:extLst>
          </p:cNvPr>
          <p:cNvSpPr>
            <a:spLocks noGrp="1"/>
          </p:cNvSpPr>
          <p:nvPr>
            <p:ph type="title"/>
          </p:nvPr>
        </p:nvSpPr>
        <p:spPr/>
        <p:txBody>
          <a:bodyPr>
            <a:normAutofit/>
          </a:bodyPr>
          <a:lstStyle/>
          <a:p>
            <a:r>
              <a:rPr lang="en-US" dirty="0"/>
              <a:t>Morbidity and Mortality Data</a:t>
            </a:r>
            <a:br>
              <a:rPr lang="en-US" dirty="0"/>
            </a:br>
            <a:endParaRPr lang="en-US" sz="1300" dirty="0"/>
          </a:p>
        </p:txBody>
      </p:sp>
      <p:sp>
        <p:nvSpPr>
          <p:cNvPr id="3" name="Slide Number Placeholder 2">
            <a:extLst>
              <a:ext uri="{FF2B5EF4-FFF2-40B4-BE49-F238E27FC236}">
                <a16:creationId xmlns:a16="http://schemas.microsoft.com/office/drawing/2014/main" id="{A9677BB5-AC57-4F79-B5AB-3E0A0C12EF48}"/>
              </a:ext>
            </a:extLst>
          </p:cNvPr>
          <p:cNvSpPr>
            <a:spLocks noGrp="1"/>
          </p:cNvSpPr>
          <p:nvPr>
            <p:ph type="sldNum" sz="quarter" idx="12"/>
          </p:nvPr>
        </p:nvSpPr>
        <p:spPr/>
        <p:txBody>
          <a:bodyPr/>
          <a:lstStyle/>
          <a:p>
            <a:fld id="{401CF334-2D5C-4859-84A6-CA7E6E43FAEB}" type="slidenum">
              <a:rPr lang="en-US" smtClean="0"/>
              <a:t>3</a:t>
            </a:fld>
            <a:endParaRPr 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950" y="3397250"/>
            <a:ext cx="3810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3677" y="1316693"/>
            <a:ext cx="6289856" cy="522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26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1CF334-2D5C-4859-84A6-CA7E6E43FAEB}" type="slidenum">
              <a:rPr lang="en-US" smtClean="0"/>
              <a:t>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031" y="166777"/>
            <a:ext cx="8028316" cy="640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19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1CF334-2D5C-4859-84A6-CA7E6E43FAEB}" type="slidenum">
              <a:rPr lang="en-US" smtClean="0"/>
              <a:t>5</a:t>
            </a:fld>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547" y="249903"/>
            <a:ext cx="7873041" cy="626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71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1CF334-2D5C-4859-84A6-CA7E6E43FAEB}" type="slidenum">
              <a:rPr lang="en-US" smtClean="0"/>
              <a:t>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536" y="212786"/>
            <a:ext cx="7947803" cy="632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91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2018 Resident Population Estimates by Age, Gender, and Race/Ethnicity Population Estimate (131,831 residents as of </a:t>
            </a:r>
            <a:br>
              <a:rPr lang="en-US" sz="2000" dirty="0"/>
            </a:br>
            <a:r>
              <a:rPr lang="en-US" sz="2000" dirty="0"/>
              <a:t>July 1, 2018 Projected from the 2020 Census</a:t>
            </a:r>
          </a:p>
        </p:txBody>
      </p:sp>
      <p:graphicFrame>
        <p:nvGraphicFramePr>
          <p:cNvPr id="7" name="Content Placeholder 6">
            <a:extLst>
              <a:ext uri="{FF2B5EF4-FFF2-40B4-BE49-F238E27FC236}">
                <a16:creationId xmlns:a16="http://schemas.microsoft.com/office/drawing/2014/main" id="{23C873EE-7514-4D72-9679-FE58441327A1}"/>
              </a:ext>
            </a:extLst>
          </p:cNvPr>
          <p:cNvGraphicFramePr>
            <a:graphicFrameLocks noGrp="1"/>
          </p:cNvGraphicFramePr>
          <p:nvPr>
            <p:ph idx="1"/>
            <p:extLst>
              <p:ext uri="{D42A27DB-BD31-4B8C-83A1-F6EECF244321}">
                <p14:modId xmlns:p14="http://schemas.microsoft.com/office/powerpoint/2010/main" val="1630569983"/>
              </p:ext>
            </p:extLst>
          </p:nvPr>
        </p:nvGraphicFramePr>
        <p:xfrm>
          <a:off x="6761178" y="4245429"/>
          <a:ext cx="4556855" cy="23165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7791FCEE-2FB9-406E-8BAE-E45324D377CC}"/>
              </a:ext>
            </a:extLst>
          </p:cNvPr>
          <p:cNvGraphicFramePr/>
          <p:nvPr>
            <p:extLst>
              <p:ext uri="{D42A27DB-BD31-4B8C-83A1-F6EECF244321}">
                <p14:modId xmlns:p14="http://schemas.microsoft.com/office/powerpoint/2010/main" val="3370781943"/>
              </p:ext>
            </p:extLst>
          </p:nvPr>
        </p:nvGraphicFramePr>
        <p:xfrm>
          <a:off x="6512767" y="1417638"/>
          <a:ext cx="4693298" cy="2547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FDCE138F-2C34-4A24-A03B-EAEB425015B0}"/>
              </a:ext>
            </a:extLst>
          </p:cNvPr>
          <p:cNvGraphicFramePr/>
          <p:nvPr>
            <p:extLst>
              <p:ext uri="{D42A27DB-BD31-4B8C-83A1-F6EECF244321}">
                <p14:modId xmlns:p14="http://schemas.microsoft.com/office/powerpoint/2010/main" val="2436371713"/>
              </p:ext>
            </p:extLst>
          </p:nvPr>
        </p:nvGraphicFramePr>
        <p:xfrm>
          <a:off x="1511559" y="1866122"/>
          <a:ext cx="5346914" cy="3872582"/>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66B074A9-2EF7-42F3-9F78-4A041F14DBAE}"/>
              </a:ext>
            </a:extLst>
          </p:cNvPr>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99768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Look at Adult Health and Wellness</a:t>
            </a:r>
          </a:p>
        </p:txBody>
      </p:sp>
      <p:sp>
        <p:nvSpPr>
          <p:cNvPr id="7" name="TextBox 6">
            <a:extLst>
              <a:ext uri="{FF2B5EF4-FFF2-40B4-BE49-F238E27FC236}">
                <a16:creationId xmlns:a16="http://schemas.microsoft.com/office/drawing/2014/main" id="{0A65C469-8255-4169-8537-5AB262CED202}"/>
              </a:ext>
            </a:extLst>
          </p:cNvPr>
          <p:cNvSpPr txBox="1"/>
          <p:nvPr/>
        </p:nvSpPr>
        <p:spPr>
          <a:xfrm>
            <a:off x="-2015357" y="1799455"/>
            <a:ext cx="1084795" cy="914400"/>
          </a:xfrm>
          <a:prstGeom prst="rect">
            <a:avLst/>
          </a:prstGeom>
          <a:noFill/>
          <a:ln>
            <a:solidFill>
              <a:schemeClr val="bg2"/>
            </a:solidFill>
          </a:ln>
        </p:spPr>
        <p:txBody>
          <a:bodyPr wrap="square" rtlCol="0" anchor="ctr" anchorCtr="1">
            <a:spAutoFit/>
          </a:bodyPr>
          <a:lstStyle/>
          <a:p>
            <a:endParaRPr lang="en-US" dirty="0"/>
          </a:p>
        </p:txBody>
      </p:sp>
      <p:pic>
        <p:nvPicPr>
          <p:cNvPr id="2050" name="Picture 2" descr="Related image">
            <a:extLst>
              <a:ext uri="{FF2B5EF4-FFF2-40B4-BE49-F238E27FC236}">
                <a16:creationId xmlns:a16="http://schemas.microsoft.com/office/drawing/2014/main" id="{4C689105-B030-4EC5-8D84-5EB283BA4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687" y="1355571"/>
            <a:ext cx="2032988" cy="18021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nimated obese adult">
            <a:extLst>
              <a:ext uri="{FF2B5EF4-FFF2-40B4-BE49-F238E27FC236}">
                <a16:creationId xmlns:a16="http://schemas.microsoft.com/office/drawing/2014/main" id="{E290ECBC-E67C-40DE-A20E-2F4329D72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720" y="1355570"/>
            <a:ext cx="2136559" cy="180216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animated obese adult on scales">
            <a:extLst>
              <a:ext uri="{FF2B5EF4-FFF2-40B4-BE49-F238E27FC236}">
                <a16:creationId xmlns:a16="http://schemas.microsoft.com/office/drawing/2014/main" id="{DE0732FC-0647-440D-8C4C-B82B60E129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4854" y="1355570"/>
            <a:ext cx="2136559" cy="180216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animated heart health">
            <a:extLst>
              <a:ext uri="{FF2B5EF4-FFF2-40B4-BE49-F238E27FC236}">
                <a16:creationId xmlns:a16="http://schemas.microsoft.com/office/drawing/2014/main" id="{F3D04467-D0B0-4442-BB0F-0A1E2D18B9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4" y="3429000"/>
            <a:ext cx="2305050" cy="123572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animated person checking sugar diabetes">
            <a:extLst>
              <a:ext uri="{FF2B5EF4-FFF2-40B4-BE49-F238E27FC236}">
                <a16:creationId xmlns:a16="http://schemas.microsoft.com/office/drawing/2014/main" id="{5205343D-B301-4B49-AFAE-42374CBD698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8687" y="3428999"/>
            <a:ext cx="2032988" cy="123572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cancer ribbons">
            <a:extLst>
              <a:ext uri="{FF2B5EF4-FFF2-40B4-BE49-F238E27FC236}">
                <a16:creationId xmlns:a16="http://schemas.microsoft.com/office/drawing/2014/main" id="{0B389ADF-215B-4C88-975F-1ED88272BB6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54853" y="3429000"/>
            <a:ext cx="2136559" cy="135778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ED7DEBA-83AA-417F-9364-73D5F0BE7380}"/>
              </a:ext>
            </a:extLst>
          </p:cNvPr>
          <p:cNvSpPr txBox="1"/>
          <p:nvPr/>
        </p:nvSpPr>
        <p:spPr>
          <a:xfrm flipH="1">
            <a:off x="1000588" y="4786789"/>
            <a:ext cx="10190824" cy="175432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pPr marL="285750" indent="-285750">
              <a:buFont typeface="Wingdings" panose="05000000000000000000" pitchFamily="2" charset="2"/>
              <a:buChar char="v"/>
            </a:pPr>
            <a:r>
              <a:rPr lang="en-US" dirty="0"/>
              <a:t>27% Of Our Adults Smoke</a:t>
            </a:r>
          </a:p>
          <a:p>
            <a:pPr marL="285750" indent="-285750">
              <a:buFont typeface="Wingdings" panose="05000000000000000000" pitchFamily="2" charset="2"/>
              <a:buChar char="v"/>
            </a:pPr>
            <a:r>
              <a:rPr lang="en-US" dirty="0"/>
              <a:t>30% Of our Adults Are Not Physically Active</a:t>
            </a:r>
          </a:p>
          <a:p>
            <a:pPr marL="285750" indent="-285750">
              <a:buFont typeface="Wingdings" panose="05000000000000000000" pitchFamily="2" charset="2"/>
              <a:buChar char="v"/>
            </a:pPr>
            <a:r>
              <a:rPr lang="en-US" dirty="0"/>
              <a:t>38% Of Our Adults Are Obese</a:t>
            </a:r>
          </a:p>
          <a:p>
            <a:pPr marL="285750" indent="-285750">
              <a:buFont typeface="Wingdings" panose="05000000000000000000" pitchFamily="2" charset="2"/>
              <a:buChar char="v"/>
            </a:pPr>
            <a:r>
              <a:rPr lang="en-US" dirty="0"/>
              <a:t>16% Of Our Adults Have Diabetes</a:t>
            </a:r>
          </a:p>
          <a:p>
            <a:pPr marL="285750" indent="-285750">
              <a:buFont typeface="Wingdings" panose="05000000000000000000" pitchFamily="2" charset="2"/>
              <a:buChar char="v"/>
            </a:pPr>
            <a:r>
              <a:rPr lang="en-US" dirty="0"/>
              <a:t>216.5% Age-Adjusted Rate Of Heart Disease Deaths Per 100,000 Population</a:t>
            </a:r>
          </a:p>
          <a:p>
            <a:pPr marL="285750" indent="-285750">
              <a:buFont typeface="Wingdings" panose="05000000000000000000" pitchFamily="2" charset="2"/>
              <a:buChar char="v"/>
            </a:pPr>
            <a:r>
              <a:rPr lang="en-US" dirty="0"/>
              <a:t>407.9% Cancer Incidence Rate Per 100,000 Population</a:t>
            </a:r>
          </a:p>
        </p:txBody>
      </p:sp>
      <p:sp>
        <p:nvSpPr>
          <p:cNvPr id="3" name="Slide Number Placeholder 2">
            <a:extLst>
              <a:ext uri="{FF2B5EF4-FFF2-40B4-BE49-F238E27FC236}">
                <a16:creationId xmlns:a16="http://schemas.microsoft.com/office/drawing/2014/main" id="{9289FED4-ED2E-42C9-A7A1-163466FF1366}"/>
              </a:ext>
            </a:extLst>
          </p:cNvPr>
          <p:cNvSpPr>
            <a:spLocks noGrp="1"/>
          </p:cNvSpPr>
          <p:nvPr>
            <p:ph type="sldNum" sz="quarter" idx="12"/>
          </p:nvPr>
        </p:nvSpPr>
        <p:spPr/>
        <p:txBody>
          <a:bodyPr/>
          <a:lstStyle/>
          <a:p>
            <a:fld id="{401CF334-2D5C-4859-84A6-CA7E6E43FAEB}" type="slidenum">
              <a:rPr lang="en-US" smtClean="0"/>
              <a:t>8</a:t>
            </a:fld>
            <a:endParaRPr lang="en-US"/>
          </a:p>
        </p:txBody>
      </p:sp>
    </p:spTree>
    <p:extLst>
      <p:ext uri="{BB962C8B-B14F-4D97-AF65-F5344CB8AC3E}">
        <p14:creationId xmlns:p14="http://schemas.microsoft.com/office/powerpoint/2010/main" val="61555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0A4FA-D98D-4DE4-AB8A-6ACCA040B46D}"/>
              </a:ext>
            </a:extLst>
          </p:cNvPr>
          <p:cNvSpPr>
            <a:spLocks noGrp="1"/>
          </p:cNvSpPr>
          <p:nvPr>
            <p:ph type="title"/>
          </p:nvPr>
        </p:nvSpPr>
        <p:spPr/>
        <p:txBody>
          <a:bodyPr>
            <a:normAutofit/>
          </a:bodyPr>
          <a:lstStyle/>
          <a:p>
            <a:r>
              <a:rPr lang="en-US" sz="4000" dirty="0"/>
              <a:t>A look at Child Health &amp; Wellness</a:t>
            </a:r>
          </a:p>
        </p:txBody>
      </p:sp>
      <p:sp>
        <p:nvSpPr>
          <p:cNvPr id="4" name="Slide Number Placeholder 3">
            <a:extLst>
              <a:ext uri="{FF2B5EF4-FFF2-40B4-BE49-F238E27FC236}">
                <a16:creationId xmlns:a16="http://schemas.microsoft.com/office/drawing/2014/main" id="{F939A621-C50D-4492-BA0D-3DF85A2B0822}"/>
              </a:ext>
            </a:extLst>
          </p:cNvPr>
          <p:cNvSpPr>
            <a:spLocks noGrp="1"/>
          </p:cNvSpPr>
          <p:nvPr>
            <p:ph type="sldNum" sz="quarter" idx="12"/>
          </p:nvPr>
        </p:nvSpPr>
        <p:spPr/>
        <p:txBody>
          <a:bodyPr/>
          <a:lstStyle/>
          <a:p>
            <a:fld id="{401CF334-2D5C-4859-84A6-CA7E6E43FAEB}" type="slidenum">
              <a:rPr lang="en-US" smtClean="0"/>
              <a:t>9</a:t>
            </a:fld>
            <a:endParaRPr lang="en-US"/>
          </a:p>
        </p:txBody>
      </p:sp>
      <p:sp>
        <p:nvSpPr>
          <p:cNvPr id="6" name="Content Placeholder 5">
            <a:extLst>
              <a:ext uri="{FF2B5EF4-FFF2-40B4-BE49-F238E27FC236}">
                <a16:creationId xmlns:a16="http://schemas.microsoft.com/office/drawing/2014/main" id="{03C437B9-9357-483D-9692-BAA4C2847CFD}"/>
              </a:ext>
            </a:extLst>
          </p:cNvPr>
          <p:cNvSpPr>
            <a:spLocks noGrp="1"/>
          </p:cNvSpPr>
          <p:nvPr>
            <p:ph idx="1"/>
          </p:nvPr>
        </p:nvSpPr>
        <p:spPr>
          <a:xfrm>
            <a:off x="1010195" y="1362574"/>
            <a:ext cx="10038806" cy="5220787"/>
          </a:xfrm>
        </p:spPr>
        <p:txBody>
          <a:bodyPr>
            <a:normAutofit/>
          </a:bodyPr>
          <a:lstStyle/>
          <a:p>
            <a:pPr algn="ctr">
              <a:buFont typeface="Wingdings" panose="05000000000000000000" pitchFamily="2" charset="2"/>
              <a:buChar char="§"/>
            </a:pPr>
            <a:r>
              <a:rPr lang="en-US" sz="1600" dirty="0"/>
              <a:t>44.4% Of our children under age 18 are living in poverty</a:t>
            </a:r>
          </a:p>
          <a:p>
            <a:pPr marL="36576" indent="0">
              <a:buNone/>
            </a:pPr>
            <a:endParaRPr lang="en-US" sz="1600" dirty="0"/>
          </a:p>
          <a:p>
            <a:pPr marL="36576" indent="0">
              <a:buNone/>
            </a:pPr>
            <a:endParaRPr lang="en-US" sz="1600" dirty="0"/>
          </a:p>
          <a:p>
            <a:pPr algn="ctr">
              <a:buFont typeface="Wingdings" panose="05000000000000000000" pitchFamily="2" charset="2"/>
              <a:buChar char="§"/>
            </a:pPr>
            <a:endParaRPr lang="en-US" sz="1600" dirty="0"/>
          </a:p>
          <a:p>
            <a:pPr marL="36576" indent="0">
              <a:buNone/>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r>
              <a:rPr lang="en-US" sz="1600" dirty="0"/>
              <a:t>28.7% of our children ages 0-17 are food insecure</a:t>
            </a:r>
          </a:p>
          <a:p>
            <a:pPr marL="36576" indent="0">
              <a:buNone/>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pPr algn="r">
              <a:buFont typeface="Wingdings" panose="05000000000000000000" pitchFamily="2" charset="2"/>
              <a:buChar char="§"/>
            </a:pPr>
            <a:r>
              <a:rPr lang="en-US" sz="1600" dirty="0"/>
              <a:t>12.2% of all babies born are low birthweight</a:t>
            </a:r>
          </a:p>
          <a:p>
            <a:pPr marL="36576" indent="0">
              <a:buNone/>
            </a:pPr>
            <a:endParaRPr lang="en-US" sz="1600" dirty="0"/>
          </a:p>
          <a:p>
            <a:pPr>
              <a:buFont typeface="Wingdings" panose="05000000000000000000" pitchFamily="2" charset="2"/>
              <a:buChar char="§"/>
            </a:pPr>
            <a:r>
              <a:rPr lang="en-US" sz="1600" dirty="0"/>
              <a:t>50% of our children are living in single parent households</a:t>
            </a:r>
          </a:p>
        </p:txBody>
      </p:sp>
      <p:pic>
        <p:nvPicPr>
          <p:cNvPr id="2052" name="Picture 4" descr="Image result for animation of children">
            <a:extLst>
              <a:ext uri="{FF2B5EF4-FFF2-40B4-BE49-F238E27FC236}">
                <a16:creationId xmlns:a16="http://schemas.microsoft.com/office/drawing/2014/main" id="{D53468EF-18CB-4A58-BB0C-61EAE79B1C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7642" y="1827202"/>
            <a:ext cx="1747156" cy="12063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artoon of children crying">
            <a:extLst>
              <a:ext uri="{FF2B5EF4-FFF2-40B4-BE49-F238E27FC236}">
                <a16:creationId xmlns:a16="http://schemas.microsoft.com/office/drawing/2014/main" id="{E1038B0F-64E9-485E-A226-E8239950F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330" y="3626279"/>
            <a:ext cx="1747155" cy="97184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word baby blocks">
            <a:extLst>
              <a:ext uri="{FF2B5EF4-FFF2-40B4-BE49-F238E27FC236}">
                <a16:creationId xmlns:a16="http://schemas.microsoft.com/office/drawing/2014/main" id="{568E170E-BEF6-49BD-8F90-48589E63E8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2811" y="4993524"/>
            <a:ext cx="2360022" cy="103649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animation of single parent households">
            <a:extLst>
              <a:ext uri="{FF2B5EF4-FFF2-40B4-BE49-F238E27FC236}">
                <a16:creationId xmlns:a16="http://schemas.microsoft.com/office/drawing/2014/main" id="{3175E1D6-969D-48D5-9BA9-8E66FAD3F3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109" y="5477514"/>
            <a:ext cx="2360022" cy="103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0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int of reference design templat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ln>
          <a:noFill/>
        </a:ln>
      </a:spPr>
      <a:bodyPr rtlCol="0" anchor="ctr"/>
      <a:lstStyle>
        <a:defPPr algn="ctr">
          <a:defRPr dirty="0"/>
        </a:defPPr>
      </a:lstStyle>
      <a:style>
        <a:lnRef idx="2">
          <a:schemeClr val="accent3">
            <a:shade val="50000"/>
          </a:schemeClr>
        </a:lnRef>
        <a:fillRef idx="1">
          <a:schemeClr val="accent3"/>
        </a:fillRef>
        <a:effectRef idx="0">
          <a:schemeClr val="accent3"/>
        </a:effectRef>
        <a:fontRef idx="minor">
          <a:schemeClr val="lt1"/>
        </a:fontRef>
      </a:style>
    </a:spDef>
    <a:lnDef>
      <a:spPr>
        <a:ln>
          <a:solidFill>
            <a:schemeClr val="bg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Point of reference design slides.potx" id="{5F4C6771-7255-4B3F-B4D9-48E4EEE90EC7}" vid="{B39A4542-7627-4ADE-85DC-BBF138EEAC58}"/>
    </a:ext>
  </a:extLst>
</a:theme>
</file>

<file path=ppt/theme/theme2.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1E7C4BA-6C5A-407B-9BF5-DF1D218341B7}">
  <ds:schemaRefs>
    <ds:schemaRef ds:uri="http://schemas.microsoft.com/sharepoint/v3/contenttype/forms"/>
  </ds:schemaRefs>
</ds:datastoreItem>
</file>

<file path=customXml/itemProps2.xml><?xml version="1.0" encoding="utf-8"?>
<ds:datastoreItem xmlns:ds="http://schemas.openxmlformats.org/officeDocument/2006/customXml" ds:itemID="{D118102D-697E-43AF-A26C-E3AD71941B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C00173-F37E-4050-8DE8-BC47ABAD65CD}">
  <ds:schemaRefs>
    <ds:schemaRef ds:uri="http://www.w3.org/XML/1998/namespace"/>
    <ds:schemaRef ds:uri="http://schemas.openxmlformats.org/package/2006/metadata/core-properties"/>
    <ds:schemaRef ds:uri="http://schemas.microsoft.com/office/infopath/2007/PartnerControls"/>
    <ds:schemaRef ds:uri="a4f35948-e619-41b3-aa29-22878b09cfd2"/>
    <ds:schemaRef ds:uri="http://schemas.microsoft.com/office/2006/documentManagement/types"/>
    <ds:schemaRef ds:uri="http://purl.org/dc/terms/"/>
    <ds:schemaRef ds:uri="http://purl.org/dc/elements/1.1/"/>
    <ds:schemaRef ds:uri="40262f94-9f35-4ac3-9a90-690165a166b7"/>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Point of reference design slides</Template>
  <TotalTime>26456</TotalTime>
  <Words>1617</Words>
  <Application>Microsoft Office PowerPoint</Application>
  <PresentationFormat>Widescreen</PresentationFormat>
  <Paragraphs>101</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Albertus MT Lt</vt:lpstr>
      <vt:lpstr>Arial</vt:lpstr>
      <vt:lpstr>Calibri</vt:lpstr>
      <vt:lpstr>Century Gothic</vt:lpstr>
      <vt:lpstr>Palatino Linotype</vt:lpstr>
      <vt:lpstr>Times New Roman</vt:lpstr>
      <vt:lpstr>Wingdings</vt:lpstr>
      <vt:lpstr>Wingdings 2</vt:lpstr>
      <vt:lpstr>Point of reference design template</vt:lpstr>
      <vt:lpstr>2019 State of the county health report</vt:lpstr>
      <vt:lpstr>Purpose</vt:lpstr>
      <vt:lpstr>Morbidity and Mortality Data </vt:lpstr>
      <vt:lpstr>PowerPoint Presentation</vt:lpstr>
      <vt:lpstr>PowerPoint Presentation</vt:lpstr>
      <vt:lpstr>PowerPoint Presentation</vt:lpstr>
      <vt:lpstr>2018 Resident Population Estimates by Age, Gender, and Race/Ethnicity Population Estimate (131,831 residents as of  July 1, 2018 Projected from the 2020 Census</vt:lpstr>
      <vt:lpstr>A Look at Adult Health and Wellness</vt:lpstr>
      <vt:lpstr>A look at Child Health &amp; Wellness</vt:lpstr>
      <vt:lpstr>County Health Rankings</vt:lpstr>
      <vt:lpstr>Community Health Priorities and Action Steps </vt:lpstr>
      <vt:lpstr>Priority #1: Obesity </vt:lpstr>
      <vt:lpstr>Priority #2: Substance Misuse/Mental Health </vt:lpstr>
      <vt:lpstr>Priority #3 Social Determinants of Health </vt:lpstr>
      <vt:lpstr>New &amp; Emerging Issues</vt:lpstr>
      <vt:lpstr>Continued New &amp; Emerging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State of the county health report</dc:title>
  <dc:creator>karen</dc:creator>
  <cp:lastModifiedBy>karen</cp:lastModifiedBy>
  <cp:revision>87</cp:revision>
  <cp:lastPrinted>2020-02-13T20:48:53Z</cp:lastPrinted>
  <dcterms:created xsi:type="dcterms:W3CDTF">2020-01-27T16:45:27Z</dcterms:created>
  <dcterms:modified xsi:type="dcterms:W3CDTF">2020-02-17T21:13:18Z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